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4"/>
  </p:sldMasterIdLst>
  <p:notesMasterIdLst>
    <p:notesMasterId r:id="rId17"/>
  </p:notesMasterIdLst>
  <p:handoutMasterIdLst>
    <p:handoutMasterId r:id="rId18"/>
  </p:handoutMasterIdLst>
  <p:sldIdLst>
    <p:sldId id="269" r:id="rId5"/>
    <p:sldId id="418" r:id="rId6"/>
    <p:sldId id="324" r:id="rId7"/>
    <p:sldId id="590" r:id="rId8"/>
    <p:sldId id="594" r:id="rId9"/>
    <p:sldId id="505" r:id="rId10"/>
    <p:sldId id="588" r:id="rId11"/>
    <p:sldId id="587" r:id="rId12"/>
    <p:sldId id="591" r:id="rId13"/>
    <p:sldId id="592" r:id="rId14"/>
    <p:sldId id="593" r:id="rId15"/>
    <p:sldId id="398" r:id="rId16"/>
  </p:sldIdLst>
  <p:sldSz cx="18288000" cy="10287000"/>
  <p:notesSz cx="6858000" cy="9144000"/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600"/>
    <a:srgbClr val="E2000A"/>
    <a:srgbClr val="008FD6"/>
    <a:srgbClr val="9C9C9C"/>
    <a:srgbClr val="424242"/>
    <a:srgbClr val="F44336"/>
    <a:srgbClr val="64D4EA"/>
    <a:srgbClr val="4CCCE6"/>
    <a:srgbClr val="6CD5EA"/>
    <a:srgbClr val="2BC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55"/>
    <p:restoredTop sz="96477" autoAdjust="0"/>
  </p:normalViewPr>
  <p:slideViewPr>
    <p:cSldViewPr>
      <p:cViewPr varScale="1">
        <p:scale>
          <a:sx n="59" d="100"/>
          <a:sy n="59" d="100"/>
        </p:scale>
        <p:origin x="1077" y="35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6296"/>
    </p:cViewPr>
  </p:sorterViewPr>
  <p:notesViewPr>
    <p:cSldViewPr>
      <p:cViewPr varScale="1">
        <p:scale>
          <a:sx n="142" d="100"/>
          <a:sy n="142" d="100"/>
        </p:scale>
        <p:origin x="133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eke Stielstra" userId="S::stielstra@bzw.nl::b37a78d4-b026-47ed-82b3-83c5e20d0f57" providerId="AD" clId="Web-{62D89EA1-03B5-4747-AB20-C21F6B77B162}"/>
    <pc:docChg chg="modSld">
      <pc:chgData name="Janneke Stielstra" userId="S::stielstra@bzw.nl::b37a78d4-b026-47ed-82b3-83c5e20d0f57" providerId="AD" clId="Web-{62D89EA1-03B5-4747-AB20-C21F6B77B162}" dt="2019-03-28T22:14:41.364" v="11"/>
      <pc:docMkLst>
        <pc:docMk/>
      </pc:docMkLst>
      <pc:sldChg chg="addSp delSp modSp delAnim">
        <pc:chgData name="Janneke Stielstra" userId="S::stielstra@bzw.nl::b37a78d4-b026-47ed-82b3-83c5e20d0f57" providerId="AD" clId="Web-{62D89EA1-03B5-4747-AB20-C21F6B77B162}" dt="2019-03-28T22:14:41.364" v="11"/>
        <pc:sldMkLst>
          <pc:docMk/>
          <pc:sldMk cId="3999690224" sldId="582"/>
        </pc:sldMkLst>
        <pc:spChg chg="mod">
          <ac:chgData name="Janneke Stielstra" userId="S::stielstra@bzw.nl::b37a78d4-b026-47ed-82b3-83c5e20d0f57" providerId="AD" clId="Web-{62D89EA1-03B5-4747-AB20-C21F6B77B162}" dt="2019-03-28T22:14:03.770" v="6" actId="20577"/>
          <ac:spMkLst>
            <pc:docMk/>
            <pc:sldMk cId="3999690224" sldId="582"/>
            <ac:spMk id="19" creationId="{00000000-0000-0000-0000-000000000000}"/>
          </ac:spMkLst>
        </pc:spChg>
        <pc:grpChg chg="del">
          <ac:chgData name="Janneke Stielstra" userId="S::stielstra@bzw.nl::b37a78d4-b026-47ed-82b3-83c5e20d0f57" providerId="AD" clId="Web-{62D89EA1-03B5-4747-AB20-C21F6B77B162}" dt="2019-03-28T22:13:50.989" v="1"/>
          <ac:grpSpMkLst>
            <pc:docMk/>
            <pc:sldMk cId="3999690224" sldId="582"/>
            <ac:grpSpMk id="24" creationId="{00000000-0000-0000-0000-000000000000}"/>
          </ac:grpSpMkLst>
        </pc:grpChg>
        <pc:grpChg chg="del">
          <ac:chgData name="Janneke Stielstra" userId="S::stielstra@bzw.nl::b37a78d4-b026-47ed-82b3-83c5e20d0f57" providerId="AD" clId="Web-{62D89EA1-03B5-4747-AB20-C21F6B77B162}" dt="2019-03-28T22:13:53.551" v="2"/>
          <ac:grpSpMkLst>
            <pc:docMk/>
            <pc:sldMk cId="3999690224" sldId="582"/>
            <ac:grpSpMk id="25" creationId="{00000000-0000-0000-0000-000000000000}"/>
          </ac:grpSpMkLst>
        </pc:grpChg>
        <pc:grpChg chg="del">
          <ac:chgData name="Janneke Stielstra" userId="S::stielstra@bzw.nl::b37a78d4-b026-47ed-82b3-83c5e20d0f57" providerId="AD" clId="Web-{62D89EA1-03B5-4747-AB20-C21F6B77B162}" dt="2019-03-28T22:13:55.754" v="3"/>
          <ac:grpSpMkLst>
            <pc:docMk/>
            <pc:sldMk cId="3999690224" sldId="582"/>
            <ac:grpSpMk id="29" creationId="{00000000-0000-0000-0000-000000000000}"/>
          </ac:grpSpMkLst>
        </pc:grpChg>
        <pc:graphicFrameChg chg="del">
          <ac:chgData name="Janneke Stielstra" userId="S::stielstra@bzw.nl::b37a78d4-b026-47ed-82b3-83c5e20d0f57" providerId="AD" clId="Web-{62D89EA1-03B5-4747-AB20-C21F6B77B162}" dt="2019-03-28T22:13:46.942" v="0"/>
          <ac:graphicFrameMkLst>
            <pc:docMk/>
            <pc:sldMk cId="3999690224" sldId="582"/>
            <ac:graphicFrameMk id="10" creationId="{00000000-0000-0000-0000-000000000000}"/>
          </ac:graphicFrameMkLst>
        </pc:graphicFrameChg>
        <pc:picChg chg="add del mod">
          <ac:chgData name="Janneke Stielstra" userId="S::stielstra@bzw.nl::b37a78d4-b026-47ed-82b3-83c5e20d0f57" providerId="AD" clId="Web-{62D89EA1-03B5-4747-AB20-C21F6B77B162}" dt="2019-03-28T22:14:41.364" v="11"/>
          <ac:picMkLst>
            <pc:docMk/>
            <pc:sldMk cId="3999690224" sldId="582"/>
            <ac:picMk id="2" creationId="{26D2BF07-6438-4A8E-9C41-4256A9173CF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633A4-25FE-BB48-9B81-BFEB414763FB}" type="datetimeFigureOut">
              <a:rPr lang="nl-NL" smtClean="0"/>
              <a:t>17-12-2019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C34F9-E456-724F-8969-B1AA946D22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5800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17.12.2019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‹nr.›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8156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8011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32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4953000" y="1562100"/>
            <a:ext cx="13335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600" b="1" baseline="0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10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 hasCustomPrompt="1"/>
          </p:nvPr>
        </p:nvSpPr>
        <p:spPr>
          <a:xfrm>
            <a:off x="4953000" y="1562100"/>
            <a:ext cx="13335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600" b="1" baseline="0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uk-UA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752600" y="3009900"/>
            <a:ext cx="14706600" cy="609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857500"/>
            <a:ext cx="6230112" cy="623011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9372600" y="4448556"/>
            <a:ext cx="8153400" cy="304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FontTx/>
              <a:buNone/>
              <a:defRPr sz="6000">
                <a:solidFill>
                  <a:srgbClr val="9C9C9C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4953000" y="1562100"/>
            <a:ext cx="13335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600" b="1" baseline="0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02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953000" y="1562100"/>
            <a:ext cx="13335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600" b="1" baseline="0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uk-UA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51784" y="2922331"/>
            <a:ext cx="4243832" cy="424383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0058400" y="2922331"/>
            <a:ext cx="4243832" cy="424383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 dirty="0"/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2997200" y="7505698"/>
            <a:ext cx="4953000" cy="182880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3600">
                <a:solidFill>
                  <a:srgbClr val="9C9C9C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9702800" y="7505698"/>
            <a:ext cx="4953000" cy="182880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3600">
                <a:solidFill>
                  <a:srgbClr val="9C9C9C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592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581912" y="3007868"/>
            <a:ext cx="3922776" cy="392277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182612" y="3007868"/>
            <a:ext cx="3922776" cy="392277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769088" y="3007868"/>
            <a:ext cx="3922776" cy="392277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4953000" y="1562100"/>
            <a:ext cx="13335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600" b="1" baseline="0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uk-UA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1066800" y="7493000"/>
            <a:ext cx="4953000" cy="18288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3600">
                <a:solidFill>
                  <a:srgbClr val="9C9C9C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6667500" y="7493000"/>
            <a:ext cx="4953000" cy="18288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3600">
                <a:solidFill>
                  <a:srgbClr val="9C9C9C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12253976" y="7505700"/>
            <a:ext cx="4953000" cy="18288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3600">
                <a:solidFill>
                  <a:srgbClr val="9C9C9C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528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 hasCustomPrompt="1"/>
          </p:nvPr>
        </p:nvSpPr>
        <p:spPr>
          <a:xfrm>
            <a:off x="4953000" y="1562100"/>
            <a:ext cx="13335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600" b="1" baseline="0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47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-12700" y="1386000"/>
            <a:ext cx="18288000" cy="8901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740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33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876800" y="1562100"/>
            <a:ext cx="134112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6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51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52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4714748"/>
          </a:xfrm>
          <a:prstGeom prst="rect">
            <a:avLst/>
          </a:prstGeom>
        </p:spPr>
      </p:pic>
      <p:cxnSp>
        <p:nvCxnSpPr>
          <p:cNvPr id="5" name="Rechte verbindingslijn 4"/>
          <p:cNvCxnSpPr/>
          <p:nvPr userDrawn="1"/>
        </p:nvCxnSpPr>
        <p:spPr>
          <a:xfrm rot="-1140000">
            <a:off x="7637729" y="9639299"/>
            <a:ext cx="0" cy="1295400"/>
          </a:xfrm>
          <a:prstGeom prst="line">
            <a:avLst/>
          </a:prstGeom>
          <a:ln w="63500" cap="sq">
            <a:solidFill>
              <a:srgbClr val="F08600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20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709" r:id="rId2"/>
    <p:sldLayoutId id="2147483711" r:id="rId3"/>
    <p:sldLayoutId id="2147483712" r:id="rId4"/>
    <p:sldLayoutId id="2147483814" r:id="rId5"/>
    <p:sldLayoutId id="2147483815" r:id="rId6"/>
    <p:sldLayoutId id="2147483731" r:id="rId7"/>
    <p:sldLayoutId id="2147483858" r:id="rId8"/>
    <p:sldLayoutId id="2147483878" r:id="rId9"/>
    <p:sldLayoutId id="2147483879" r:id="rId1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00" y="2836901"/>
            <a:ext cx="182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9C9C9C"/>
                </a:solidFill>
                <a:latin typeface="Calibri" charset="0"/>
                <a:ea typeface="Calibri" charset="0"/>
                <a:cs typeface="Calibri" charset="0"/>
              </a:rPr>
              <a:t>VERBINDT  </a:t>
            </a:r>
            <a:r>
              <a:rPr lang="en-US" sz="4800" b="1" dirty="0">
                <a:solidFill>
                  <a:srgbClr val="F08600"/>
                </a:solidFill>
                <a:latin typeface="Calibri" charset="0"/>
                <a:ea typeface="Calibri" charset="0"/>
                <a:cs typeface="Calibri" charset="0"/>
              </a:rPr>
              <a:t>\  </a:t>
            </a:r>
            <a:r>
              <a:rPr lang="en-US" sz="4800" dirty="0">
                <a:solidFill>
                  <a:srgbClr val="9C9C9C"/>
                </a:solidFill>
                <a:latin typeface="Calibri" charset="0"/>
                <a:ea typeface="Calibri" charset="0"/>
                <a:cs typeface="Calibri" charset="0"/>
              </a:rPr>
              <a:t>VERSTERKT  </a:t>
            </a:r>
            <a:r>
              <a:rPr lang="en-US" sz="4800" b="1" dirty="0">
                <a:solidFill>
                  <a:srgbClr val="F08600"/>
                </a:solidFill>
                <a:latin typeface="Calibri" charset="0"/>
                <a:ea typeface="Calibri" charset="0"/>
                <a:cs typeface="Calibri" charset="0"/>
              </a:rPr>
              <a:t>\  </a:t>
            </a:r>
            <a:r>
              <a:rPr lang="en-US" sz="4800" dirty="0">
                <a:solidFill>
                  <a:srgbClr val="9C9C9C"/>
                </a:solidFill>
                <a:latin typeface="Calibri" charset="0"/>
                <a:ea typeface="Calibri" charset="0"/>
                <a:cs typeface="Calibri" charset="0"/>
              </a:rPr>
              <a:t>VERTEGENWOORDIGT</a:t>
            </a:r>
            <a:endParaRPr lang="ru-RU" sz="4800" b="1" dirty="0">
              <a:solidFill>
                <a:srgbClr val="9C9C9C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3" name="Rechte verbindingslijn 12"/>
          <p:cNvCxnSpPr/>
          <p:nvPr/>
        </p:nvCxnSpPr>
        <p:spPr>
          <a:xfrm rot="-1140000">
            <a:off x="7637729" y="9639299"/>
            <a:ext cx="0" cy="1295400"/>
          </a:xfrm>
          <a:prstGeom prst="line">
            <a:avLst/>
          </a:prstGeom>
          <a:ln w="63500" cap="sq">
            <a:solidFill>
              <a:srgbClr val="F08600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229100"/>
            <a:ext cx="5715000" cy="37623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677400" y="4610100"/>
            <a:ext cx="7848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 smtClean="0">
                <a:solidFill>
                  <a:srgbClr val="F08600"/>
                </a:solidFill>
              </a:rPr>
              <a:t>VZG-overleg Sociale Zaken</a:t>
            </a:r>
          </a:p>
          <a:p>
            <a:endParaRPr lang="nl-NL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nl-NL" sz="32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nl-NL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nl-NL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12 november 2019</a:t>
            </a:r>
          </a:p>
          <a:p>
            <a:r>
              <a:rPr lang="nl-NL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Waterschap Scheldestromen - Middelburg</a:t>
            </a:r>
            <a:endParaRPr lang="nl-NL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7239000" y="2781300"/>
            <a:ext cx="9067800" cy="471525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tx1"/>
                </a:solidFill>
              </a:rPr>
              <a:t>Goedgekeurd</a:t>
            </a:r>
            <a:r>
              <a:rPr lang="en-US" sz="3200" dirty="0" smtClean="0">
                <a:solidFill>
                  <a:schemeClr val="tx1"/>
                </a:solidFill>
              </a:rPr>
              <a:t> plan </a:t>
            </a:r>
            <a:r>
              <a:rPr lang="en-US" sz="3200" dirty="0" err="1" smtClean="0">
                <a:solidFill>
                  <a:schemeClr val="tx1"/>
                </a:solidFill>
              </a:rPr>
              <a:t>voor</a:t>
            </a:r>
            <a:r>
              <a:rPr lang="en-US" sz="3200" dirty="0" smtClean="0">
                <a:solidFill>
                  <a:schemeClr val="tx1"/>
                </a:solidFill>
              </a:rPr>
              <a:t> 160 </a:t>
            </a:r>
            <a:r>
              <a:rPr lang="en-US" sz="3200" dirty="0" err="1" smtClean="0">
                <a:solidFill>
                  <a:schemeClr val="tx1"/>
                </a:solidFill>
              </a:rPr>
              <a:t>plaatsingen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tx1"/>
                </a:solidFill>
              </a:rPr>
              <a:t>Samenwerking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overheid</a:t>
            </a:r>
            <a:r>
              <a:rPr lang="en-US" sz="3200" dirty="0" smtClean="0">
                <a:solidFill>
                  <a:schemeClr val="tx1"/>
                </a:solidFill>
              </a:rPr>
              <a:t> en </a:t>
            </a:r>
            <a:r>
              <a:rPr lang="en-US" sz="3200" dirty="0" err="1" smtClean="0">
                <a:solidFill>
                  <a:schemeClr val="tx1"/>
                </a:solidFill>
              </a:rPr>
              <a:t>bedrijfsleven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2 </a:t>
            </a:r>
            <a:r>
              <a:rPr lang="en-US" sz="3200" dirty="0" err="1" smtClean="0">
                <a:solidFill>
                  <a:schemeClr val="tx1"/>
                </a:solidFill>
              </a:rPr>
              <a:t>miljoen</a:t>
            </a:r>
            <a:r>
              <a:rPr lang="en-US" sz="3200" dirty="0" smtClean="0">
                <a:solidFill>
                  <a:schemeClr val="tx1"/>
                </a:solidFill>
              </a:rPr>
              <a:t> euro </a:t>
            </a:r>
            <a:r>
              <a:rPr lang="en-US" sz="3200" dirty="0" err="1" smtClean="0">
                <a:solidFill>
                  <a:schemeClr val="tx1"/>
                </a:solidFill>
              </a:rPr>
              <a:t>voor</a:t>
            </a:r>
            <a:r>
              <a:rPr lang="en-US" sz="3200" dirty="0" smtClean="0">
                <a:solidFill>
                  <a:schemeClr val="tx1"/>
                </a:solidFill>
              </a:rPr>
              <a:t> 2 </a:t>
            </a:r>
            <a:r>
              <a:rPr lang="en-US" sz="3200" dirty="0" err="1" smtClean="0">
                <a:solidFill>
                  <a:schemeClr val="tx1"/>
                </a:solidFill>
              </a:rPr>
              <a:t>jaar</a:t>
            </a:r>
            <a:r>
              <a:rPr lang="en-US" sz="3200" dirty="0" smtClean="0">
                <a:solidFill>
                  <a:schemeClr val="tx1"/>
                </a:solidFill>
              </a:rPr>
              <a:t> (2020 en 2021)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tx1"/>
                </a:solidFill>
              </a:rPr>
              <a:t>Werkfit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maken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kandidaten</a:t>
            </a:r>
            <a:r>
              <a:rPr lang="en-US" sz="3200" dirty="0" smtClean="0">
                <a:solidFill>
                  <a:schemeClr val="tx1"/>
                </a:solidFill>
              </a:rPr>
              <a:t> (WSP’s)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tx1"/>
                </a:solidFill>
              </a:rPr>
              <a:t>Banen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creeren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bij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bedrijven</a:t>
            </a:r>
            <a:r>
              <a:rPr lang="en-US" sz="3200" dirty="0" smtClean="0">
                <a:solidFill>
                  <a:schemeClr val="tx1"/>
                </a:solidFill>
              </a:rPr>
              <a:t> (VNO-NCW Zeeland)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tx1"/>
                </a:solidFill>
              </a:rPr>
              <a:t>Participeren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Loont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tx1"/>
                </a:solidFill>
              </a:rPr>
              <a:t>Werkgeversdienstverlening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6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60000" y="1548000"/>
            <a:ext cx="13335000" cy="590931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Perspectief op Werk</a:t>
            </a:r>
            <a:endParaRPr lang="nl-NL" dirty="0"/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r="29000"/>
          <a:stretch>
            <a:fillRect/>
          </a:stretch>
        </p:blipFill>
        <p:spPr>
          <a:xfrm>
            <a:off x="381000" y="2794000"/>
            <a:ext cx="5334000" cy="5334000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0" y="6210300"/>
            <a:ext cx="4692649" cy="35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87200" y="1386000"/>
            <a:ext cx="6400800" cy="8928000"/>
          </a:xfrm>
          <a:prstGeom prst="rect">
            <a:avLst/>
          </a:prstGeom>
          <a:solidFill>
            <a:srgbClr val="F08600">
              <a:alpha val="85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12660993" y="1982212"/>
            <a:ext cx="5480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>Discussie</a:t>
            </a:r>
            <a:endParaRPr lang="ru-RU" sz="4800" b="1" dirty="0">
              <a:solidFill>
                <a:schemeClr val="bg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134600" y="110109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000" dirty="0">
              <a:solidFill>
                <a:schemeClr val="tx2"/>
              </a:solidFill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273051" y="2247900"/>
            <a:ext cx="123625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ea typeface="Lato Semibold" panose="020F0502020204030203" pitchFamily="34" charset="0"/>
                <a:cs typeface="Lato Semibold" panose="020F0502020204030203" pitchFamily="34" charset="0"/>
              </a:rPr>
              <a:t>Kan de werkloosheid nog wel lager?</a:t>
            </a:r>
            <a:br>
              <a:rPr lang="nl-NL" sz="3600" b="1" dirty="0" smtClean="0">
                <a:ea typeface="Lato Semibold" panose="020F0502020204030203" pitchFamily="34" charset="0"/>
                <a:cs typeface="Lato Semibold" panose="020F0502020204030203" pitchFamily="34" charset="0"/>
              </a:rPr>
            </a:br>
            <a:endParaRPr lang="nl-NL" sz="3600" b="1" dirty="0" smtClean="0"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r>
              <a:rPr lang="nl-NL" sz="3600" b="1" dirty="0" smtClean="0">
                <a:ea typeface="Lato Semibold" panose="020F0502020204030203" pitchFamily="34" charset="0"/>
                <a:cs typeface="Lato Semibold" panose="020F0502020204030203" pitchFamily="34" charset="0"/>
              </a:rPr>
              <a:t>Kunnen we niet beter de werkloosheidsduur verlagen?</a:t>
            </a:r>
          </a:p>
          <a:p>
            <a:endParaRPr lang="nl-NL" sz="3600" b="1" dirty="0" smtClean="0"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r>
              <a:rPr lang="nl-NL" sz="3600" b="1" dirty="0" smtClean="0">
                <a:ea typeface="Lato Semibold" panose="020F0502020204030203" pitchFamily="34" charset="0"/>
                <a:cs typeface="Lato Semibold" panose="020F0502020204030203" pitchFamily="34" charset="0"/>
              </a:rPr>
              <a:t>Hoe </a:t>
            </a:r>
            <a:r>
              <a:rPr lang="nl-NL" sz="3600" b="1" dirty="0">
                <a:ea typeface="Lato Semibold" panose="020F0502020204030203" pitchFamily="34" charset="0"/>
                <a:cs typeface="Lato Semibold" panose="020F0502020204030203" pitchFamily="34" charset="0"/>
              </a:rPr>
              <a:t>kunnen we </a:t>
            </a:r>
            <a:r>
              <a:rPr lang="nl-NL" sz="3600" b="1" dirty="0" smtClean="0">
                <a:ea typeface="Lato Semibold" panose="020F0502020204030203" pitchFamily="34" charset="0"/>
                <a:cs typeface="Lato Semibold" panose="020F0502020204030203" pitchFamily="34" charset="0"/>
              </a:rPr>
              <a:t>werkgeversdienstverlening verbeteren</a:t>
            </a:r>
            <a:r>
              <a:rPr lang="nl-NL" sz="3600" b="1" dirty="0">
                <a:ea typeface="Lato Semibold" panose="020F0502020204030203" pitchFamily="34" charset="0"/>
                <a:cs typeface="Lato Semibold" panose="020F0502020204030203" pitchFamily="34" charset="0"/>
              </a:rPr>
              <a:t>?</a:t>
            </a:r>
          </a:p>
          <a:p>
            <a:endParaRPr lang="nl-NL" sz="3600" b="1" dirty="0" smtClean="0"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r>
              <a:rPr lang="nl-NL" sz="3600" b="1" dirty="0" smtClean="0">
                <a:ea typeface="Lato Semibold" panose="020F0502020204030203" pitchFamily="34" charset="0"/>
                <a:cs typeface="Lato Semibold" panose="020F0502020204030203" pitchFamily="34" charset="0"/>
              </a:rPr>
              <a:t>Hoe </a:t>
            </a:r>
            <a:r>
              <a:rPr lang="nl-NL" sz="3600" b="1" dirty="0">
                <a:ea typeface="Lato Semibold" panose="020F0502020204030203" pitchFamily="34" charset="0"/>
                <a:cs typeface="Lato Semibold" panose="020F0502020204030203" pitchFamily="34" charset="0"/>
              </a:rPr>
              <a:t>gaan we </a:t>
            </a:r>
            <a:r>
              <a:rPr lang="nl-NL" sz="3600" b="1" dirty="0" smtClean="0">
                <a:ea typeface="Lato Semibold" panose="020F0502020204030203" pitchFamily="34" charset="0"/>
                <a:cs typeface="Lato Semibold" panose="020F0502020204030203" pitchFamily="34" charset="0"/>
              </a:rPr>
              <a:t>beter samenwerken</a:t>
            </a:r>
            <a:r>
              <a:rPr lang="nl-NL" sz="3600" b="1" dirty="0">
                <a:ea typeface="Lato Semibold" panose="020F0502020204030203" pitchFamily="34" charset="0"/>
                <a:cs typeface="Lato Semibold" panose="020F0502020204030203" pitchFamily="34" charset="0"/>
              </a:rPr>
              <a:t>? </a:t>
            </a:r>
            <a:endParaRPr lang="nl-NL" sz="3600" b="1" dirty="0" smtClean="0"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endParaRPr lang="nl-NL" sz="3600" b="1" dirty="0" smtClean="0"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r>
              <a:rPr lang="nl-NL" sz="3600" b="1" dirty="0" smtClean="0">
                <a:ea typeface="Lato Semibold" panose="020F0502020204030203" pitchFamily="34" charset="0"/>
                <a:cs typeface="Lato Semibold" panose="020F0502020204030203" pitchFamily="34" charset="0"/>
              </a:rPr>
              <a:t>Nu veel strategisch overleg, weinig projectenaanpak</a:t>
            </a:r>
            <a:endParaRPr lang="nl-NL" sz="3600" b="1" dirty="0"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endParaRPr lang="nl-NL" sz="3600" b="1" dirty="0" smtClean="0"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r>
              <a:rPr lang="nl-NL" sz="3600" b="1" dirty="0" smtClean="0">
                <a:ea typeface="Lato Semibold" panose="020F0502020204030203" pitchFamily="34" charset="0"/>
                <a:cs typeface="Lato Semibold" panose="020F0502020204030203" pitchFamily="34" charset="0"/>
              </a:rPr>
              <a:t>Is een gemeente ook niet gewoon een werkgever?</a:t>
            </a:r>
            <a:endParaRPr lang="nl-NL" sz="3600" b="1" dirty="0"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7800" y="3740212"/>
            <a:ext cx="3714928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8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2400" y="2857500"/>
            <a:ext cx="18516600" cy="4800600"/>
          </a:xfrm>
          <a:prstGeom prst="rect">
            <a:avLst/>
          </a:prstGeom>
          <a:solidFill>
            <a:srgbClr val="008FD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76800" y="3390900"/>
            <a:ext cx="3657600" cy="3044534"/>
            <a:chOff x="10515600" y="3924300"/>
            <a:chExt cx="3657600" cy="3044534"/>
          </a:xfrm>
        </p:grpSpPr>
        <p:sp>
          <p:nvSpPr>
            <p:cNvPr id="10" name="TextBox 9"/>
            <p:cNvSpPr txBox="1"/>
            <p:nvPr/>
          </p:nvSpPr>
          <p:spPr>
            <a:xfrm>
              <a:off x="10515600" y="3924300"/>
              <a:ext cx="35183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Brabant</a:t>
              </a:r>
              <a:endParaRPr lang="uk-UA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15600" y="5029842"/>
              <a:ext cx="3657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 err="1">
                  <a:solidFill>
                    <a:schemeClr val="bg1"/>
                  </a:solidFill>
                </a:rPr>
                <a:t>Reitseplein</a:t>
              </a:r>
              <a:r>
                <a:rPr lang="nl-NL" sz="2000" dirty="0">
                  <a:solidFill>
                    <a:schemeClr val="bg1"/>
                  </a:solidFill>
                </a:rPr>
                <a:t> 1</a:t>
              </a:r>
            </a:p>
            <a:p>
              <a:r>
                <a:rPr lang="nl-NL" sz="2000" dirty="0">
                  <a:solidFill>
                    <a:schemeClr val="bg1"/>
                  </a:solidFill>
                </a:rPr>
                <a:t>Postbus 90154</a:t>
              </a:r>
            </a:p>
            <a:p>
              <a:r>
                <a:rPr lang="nl-NL" sz="2000" dirty="0">
                  <a:solidFill>
                    <a:schemeClr val="bg1"/>
                  </a:solidFill>
                </a:rPr>
                <a:t>5000 LG  Tilburg</a:t>
              </a:r>
            </a:p>
            <a:p>
              <a:endParaRPr lang="nl-NL" sz="2000" dirty="0">
                <a:solidFill>
                  <a:schemeClr val="bg1"/>
                </a:solidFill>
              </a:endParaRPr>
            </a:p>
            <a:p>
              <a:r>
                <a:rPr lang="nl-NL" sz="2000" dirty="0">
                  <a:solidFill>
                    <a:schemeClr val="bg1"/>
                  </a:solidFill>
                </a:rPr>
                <a:t>013 - 205 00 20 </a:t>
              </a:r>
            </a:p>
            <a:p>
              <a:r>
                <a:rPr lang="nl-NL" sz="2000" dirty="0" err="1">
                  <a:solidFill>
                    <a:schemeClr val="bg1"/>
                  </a:solidFill>
                </a:rPr>
                <a:t>info@vnoncwbrabantzeeland.nl</a:t>
              </a:r>
              <a:endParaRPr lang="nl-NL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625138" y="4696235"/>
              <a:ext cx="762000" cy="0"/>
            </a:xfrm>
            <a:prstGeom prst="line">
              <a:avLst/>
            </a:prstGeom>
            <a:ln w="25400" cap="sq">
              <a:solidFill>
                <a:schemeClr val="bg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9866695" y="3470952"/>
            <a:ext cx="3886200" cy="3041635"/>
            <a:chOff x="12649200" y="3990565"/>
            <a:chExt cx="3886200" cy="3041635"/>
          </a:xfrm>
        </p:grpSpPr>
        <p:sp>
          <p:nvSpPr>
            <p:cNvPr id="13" name="TextBox 12"/>
            <p:cNvSpPr txBox="1"/>
            <p:nvPr/>
          </p:nvSpPr>
          <p:spPr>
            <a:xfrm>
              <a:off x="12649200" y="3990565"/>
              <a:ext cx="3657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Zeeland</a:t>
              </a:r>
              <a:endParaRPr lang="uk-UA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649200" y="5093208"/>
              <a:ext cx="3886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chemeClr val="bg1"/>
                  </a:solidFill>
                </a:rPr>
                <a:t>Westkade 104</a:t>
              </a:r>
            </a:p>
            <a:p>
              <a:r>
                <a:rPr lang="nl-NL" sz="2000" dirty="0">
                  <a:solidFill>
                    <a:schemeClr val="bg1"/>
                  </a:solidFill>
                </a:rPr>
                <a:t>Postbus 97</a:t>
              </a:r>
            </a:p>
            <a:p>
              <a:r>
                <a:rPr lang="nl-NL" sz="2000" dirty="0">
                  <a:solidFill>
                    <a:schemeClr val="bg1"/>
                  </a:solidFill>
                </a:rPr>
                <a:t>4550 AB  Sas van Gent</a:t>
              </a:r>
            </a:p>
            <a:p>
              <a:r>
                <a:rPr lang="nl-NL" sz="2000" dirty="0">
                  <a:solidFill>
                    <a:schemeClr val="bg1"/>
                  </a:solidFill>
                </a:rPr>
                <a:t/>
              </a:r>
              <a:br>
                <a:rPr lang="nl-NL" sz="2000" dirty="0">
                  <a:solidFill>
                    <a:schemeClr val="bg1"/>
                  </a:solidFill>
                </a:rPr>
              </a:br>
              <a:r>
                <a:rPr lang="nl-NL" sz="2000" dirty="0">
                  <a:solidFill>
                    <a:schemeClr val="bg1"/>
                  </a:solidFill>
                </a:rPr>
                <a:t>0115 - 451 456</a:t>
              </a:r>
            </a:p>
            <a:p>
              <a:r>
                <a:rPr lang="nl-NL" sz="2000" dirty="0" err="1">
                  <a:solidFill>
                    <a:schemeClr val="bg1"/>
                  </a:solidFill>
                </a:rPr>
                <a:t>zeeland@vnoncwbrabantzeeland.nl</a:t>
              </a:r>
              <a:endParaRPr lang="nl-NL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2801600" y="4762500"/>
              <a:ext cx="762000" cy="0"/>
            </a:xfrm>
            <a:prstGeom prst="line">
              <a:avLst/>
            </a:prstGeom>
            <a:ln w="25400" cap="sq">
              <a:solidFill>
                <a:schemeClr val="bg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reeform 263"/>
          <p:cNvSpPr>
            <a:spLocks noEditPoints="1"/>
          </p:cNvSpPr>
          <p:nvPr/>
        </p:nvSpPr>
        <p:spPr bwMode="auto">
          <a:xfrm>
            <a:off x="7486422" y="8272799"/>
            <a:ext cx="528301" cy="528301"/>
          </a:xfrm>
          <a:custGeom>
            <a:avLst/>
            <a:gdLst>
              <a:gd name="T0" fmla="*/ 130 w 176"/>
              <a:gd name="T1" fmla="*/ 57 h 176"/>
              <a:gd name="T2" fmla="*/ 119 w 176"/>
              <a:gd name="T3" fmla="*/ 61 h 176"/>
              <a:gd name="T4" fmla="*/ 107 w 176"/>
              <a:gd name="T5" fmla="*/ 56 h 176"/>
              <a:gd name="T6" fmla="*/ 91 w 176"/>
              <a:gd name="T7" fmla="*/ 72 h 176"/>
              <a:gd name="T8" fmla="*/ 91 w 176"/>
              <a:gd name="T9" fmla="*/ 76 h 176"/>
              <a:gd name="T10" fmla="*/ 58 w 176"/>
              <a:gd name="T11" fmla="*/ 59 h 176"/>
              <a:gd name="T12" fmla="*/ 55 w 176"/>
              <a:gd name="T13" fmla="*/ 67 h 176"/>
              <a:gd name="T14" fmla="*/ 63 w 176"/>
              <a:gd name="T15" fmla="*/ 81 h 176"/>
              <a:gd name="T16" fmla="*/ 55 w 176"/>
              <a:gd name="T17" fmla="*/ 79 h 176"/>
              <a:gd name="T18" fmla="*/ 55 w 176"/>
              <a:gd name="T19" fmla="*/ 79 h 176"/>
              <a:gd name="T20" fmla="*/ 68 w 176"/>
              <a:gd name="T21" fmla="*/ 95 h 176"/>
              <a:gd name="T22" fmla="*/ 64 w 176"/>
              <a:gd name="T23" fmla="*/ 95 h 176"/>
              <a:gd name="T24" fmla="*/ 61 w 176"/>
              <a:gd name="T25" fmla="*/ 95 h 176"/>
              <a:gd name="T26" fmla="*/ 76 w 176"/>
              <a:gd name="T27" fmla="*/ 106 h 176"/>
              <a:gd name="T28" fmla="*/ 56 w 176"/>
              <a:gd name="T29" fmla="*/ 113 h 176"/>
              <a:gd name="T30" fmla="*/ 52 w 176"/>
              <a:gd name="T31" fmla="*/ 113 h 176"/>
              <a:gd name="T32" fmla="*/ 77 w 176"/>
              <a:gd name="T33" fmla="*/ 120 h 176"/>
              <a:gd name="T34" fmla="*/ 124 w 176"/>
              <a:gd name="T35" fmla="*/ 74 h 176"/>
              <a:gd name="T36" fmla="*/ 124 w 176"/>
              <a:gd name="T37" fmla="*/ 72 h 176"/>
              <a:gd name="T38" fmla="*/ 132 w 176"/>
              <a:gd name="T39" fmla="*/ 64 h 176"/>
              <a:gd name="T40" fmla="*/ 123 w 176"/>
              <a:gd name="T41" fmla="*/ 66 h 176"/>
              <a:gd name="T42" fmla="*/ 130 w 176"/>
              <a:gd name="T43" fmla="*/ 57 h 176"/>
              <a:gd name="T44" fmla="*/ 88 w 176"/>
              <a:gd name="T45" fmla="*/ 0 h 176"/>
              <a:gd name="T46" fmla="*/ 0 w 176"/>
              <a:gd name="T47" fmla="*/ 88 h 176"/>
              <a:gd name="T48" fmla="*/ 88 w 176"/>
              <a:gd name="T49" fmla="*/ 176 h 176"/>
              <a:gd name="T50" fmla="*/ 176 w 176"/>
              <a:gd name="T51" fmla="*/ 88 h 176"/>
              <a:gd name="T52" fmla="*/ 88 w 176"/>
              <a:gd name="T53" fmla="*/ 0 h 176"/>
              <a:gd name="T54" fmla="*/ 88 w 176"/>
              <a:gd name="T55" fmla="*/ 168 h 176"/>
              <a:gd name="T56" fmla="*/ 8 w 176"/>
              <a:gd name="T57" fmla="*/ 88 h 176"/>
              <a:gd name="T58" fmla="*/ 88 w 176"/>
              <a:gd name="T59" fmla="*/ 8 h 176"/>
              <a:gd name="T60" fmla="*/ 168 w 176"/>
              <a:gd name="T61" fmla="*/ 88 h 176"/>
              <a:gd name="T62" fmla="*/ 88 w 176"/>
              <a:gd name="T6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30" y="57"/>
                </a:moveTo>
                <a:cubicBezTo>
                  <a:pt x="127" y="59"/>
                  <a:pt x="123" y="60"/>
                  <a:pt x="119" y="61"/>
                </a:cubicBezTo>
                <a:cubicBezTo>
                  <a:pt x="116" y="58"/>
                  <a:pt x="112" y="56"/>
                  <a:pt x="107" y="56"/>
                </a:cubicBezTo>
                <a:cubicBezTo>
                  <a:pt x="98" y="56"/>
                  <a:pt x="91" y="63"/>
                  <a:pt x="91" y="72"/>
                </a:cubicBezTo>
                <a:cubicBezTo>
                  <a:pt x="91" y="73"/>
                  <a:pt x="91" y="75"/>
                  <a:pt x="91" y="76"/>
                </a:cubicBezTo>
                <a:cubicBezTo>
                  <a:pt x="78" y="75"/>
                  <a:pt x="66" y="69"/>
                  <a:pt x="58" y="59"/>
                </a:cubicBezTo>
                <a:cubicBezTo>
                  <a:pt x="56" y="61"/>
                  <a:pt x="55" y="64"/>
                  <a:pt x="55" y="67"/>
                </a:cubicBezTo>
                <a:cubicBezTo>
                  <a:pt x="55" y="73"/>
                  <a:pt x="58" y="78"/>
                  <a:pt x="63" y="81"/>
                </a:cubicBezTo>
                <a:cubicBezTo>
                  <a:pt x="60" y="80"/>
                  <a:pt x="57" y="80"/>
                  <a:pt x="55" y="79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87"/>
                  <a:pt x="61" y="93"/>
                  <a:pt x="68" y="95"/>
                </a:cubicBezTo>
                <a:cubicBezTo>
                  <a:pt x="67" y="95"/>
                  <a:pt x="66" y="95"/>
                  <a:pt x="64" y="95"/>
                </a:cubicBezTo>
                <a:cubicBezTo>
                  <a:pt x="63" y="95"/>
                  <a:pt x="62" y="95"/>
                  <a:pt x="61" y="95"/>
                </a:cubicBezTo>
                <a:cubicBezTo>
                  <a:pt x="63" y="101"/>
                  <a:pt x="69" y="106"/>
                  <a:pt x="76" y="106"/>
                </a:cubicBezTo>
                <a:cubicBezTo>
                  <a:pt x="71" y="110"/>
                  <a:pt x="64" y="113"/>
                  <a:pt x="56" y="113"/>
                </a:cubicBezTo>
                <a:cubicBezTo>
                  <a:pt x="55" y="113"/>
                  <a:pt x="53" y="113"/>
                  <a:pt x="52" y="113"/>
                </a:cubicBezTo>
                <a:cubicBezTo>
                  <a:pt x="59" y="117"/>
                  <a:pt x="68" y="120"/>
                  <a:pt x="77" y="120"/>
                </a:cubicBezTo>
                <a:cubicBezTo>
                  <a:pt x="107" y="120"/>
                  <a:pt x="124" y="95"/>
                  <a:pt x="124" y="74"/>
                </a:cubicBezTo>
                <a:cubicBezTo>
                  <a:pt x="124" y="73"/>
                  <a:pt x="124" y="73"/>
                  <a:pt x="124" y="72"/>
                </a:cubicBezTo>
                <a:cubicBezTo>
                  <a:pt x="127" y="70"/>
                  <a:pt x="130" y="67"/>
                  <a:pt x="132" y="64"/>
                </a:cubicBezTo>
                <a:cubicBezTo>
                  <a:pt x="129" y="65"/>
                  <a:pt x="126" y="66"/>
                  <a:pt x="123" y="66"/>
                </a:cubicBezTo>
                <a:cubicBezTo>
                  <a:pt x="126" y="64"/>
                  <a:pt x="129" y="61"/>
                  <a:pt x="130" y="57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Freeform 264"/>
          <p:cNvSpPr>
            <a:spLocks noEditPoints="1"/>
          </p:cNvSpPr>
          <p:nvPr/>
        </p:nvSpPr>
        <p:spPr bwMode="auto">
          <a:xfrm>
            <a:off x="2708687" y="8272448"/>
            <a:ext cx="528301" cy="528301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96 w 176"/>
              <a:gd name="T21" fmla="*/ 69 h 176"/>
              <a:gd name="T22" fmla="*/ 101 w 176"/>
              <a:gd name="T23" fmla="*/ 64 h 176"/>
              <a:gd name="T24" fmla="*/ 108 w 176"/>
              <a:gd name="T25" fmla="*/ 64 h 176"/>
              <a:gd name="T26" fmla="*/ 108 w 176"/>
              <a:gd name="T27" fmla="*/ 52 h 176"/>
              <a:gd name="T28" fmla="*/ 97 w 176"/>
              <a:gd name="T29" fmla="*/ 52 h 176"/>
              <a:gd name="T30" fmla="*/ 80 w 176"/>
              <a:gd name="T31" fmla="*/ 68 h 176"/>
              <a:gd name="T32" fmla="*/ 80 w 176"/>
              <a:gd name="T33" fmla="*/ 76 h 176"/>
              <a:gd name="T34" fmla="*/ 72 w 176"/>
              <a:gd name="T35" fmla="*/ 76 h 176"/>
              <a:gd name="T36" fmla="*/ 72 w 176"/>
              <a:gd name="T37" fmla="*/ 88 h 176"/>
              <a:gd name="T38" fmla="*/ 80 w 176"/>
              <a:gd name="T39" fmla="*/ 88 h 176"/>
              <a:gd name="T40" fmla="*/ 80 w 176"/>
              <a:gd name="T41" fmla="*/ 124 h 176"/>
              <a:gd name="T42" fmla="*/ 96 w 176"/>
              <a:gd name="T43" fmla="*/ 124 h 176"/>
              <a:gd name="T44" fmla="*/ 96 w 176"/>
              <a:gd name="T45" fmla="*/ 88 h 176"/>
              <a:gd name="T46" fmla="*/ 107 w 176"/>
              <a:gd name="T47" fmla="*/ 88 h 176"/>
              <a:gd name="T48" fmla="*/ 108 w 176"/>
              <a:gd name="T49" fmla="*/ 76 h 176"/>
              <a:gd name="T50" fmla="*/ 96 w 176"/>
              <a:gd name="T51" fmla="*/ 76 h 176"/>
              <a:gd name="T52" fmla="*/ 96 w 176"/>
              <a:gd name="T53" fmla="*/ 6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96" y="69"/>
                </a:moveTo>
                <a:cubicBezTo>
                  <a:pt x="96" y="66"/>
                  <a:pt x="96" y="64"/>
                  <a:pt x="101" y="64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08" y="52"/>
                  <a:pt x="108" y="52"/>
                  <a:pt x="108" y="52"/>
                </a:cubicBezTo>
                <a:cubicBezTo>
                  <a:pt x="97" y="52"/>
                  <a:pt x="97" y="52"/>
                  <a:pt x="97" y="52"/>
                </a:cubicBezTo>
                <a:cubicBezTo>
                  <a:pt x="84" y="52"/>
                  <a:pt x="80" y="58"/>
                  <a:pt x="80" y="68"/>
                </a:cubicBezTo>
                <a:cubicBezTo>
                  <a:pt x="80" y="76"/>
                  <a:pt x="80" y="76"/>
                  <a:pt x="80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88"/>
                  <a:pt x="72" y="88"/>
                  <a:pt x="72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6" y="88"/>
                  <a:pt x="96" y="88"/>
                  <a:pt x="96" y="88"/>
                </a:cubicBezTo>
                <a:cubicBezTo>
                  <a:pt x="107" y="88"/>
                  <a:pt x="107" y="88"/>
                  <a:pt x="107" y="88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96" y="76"/>
                  <a:pt x="96" y="76"/>
                  <a:pt x="96" y="76"/>
                </a:cubicBezTo>
                <a:lnTo>
                  <a:pt x="96" y="69"/>
                </a:lnTo>
                <a:close/>
              </a:path>
            </a:pathLst>
          </a:custGeom>
          <a:solidFill>
            <a:srgbClr val="E200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" name="Freeform 269"/>
          <p:cNvSpPr>
            <a:spLocks noEditPoints="1"/>
          </p:cNvSpPr>
          <p:nvPr/>
        </p:nvSpPr>
        <p:spPr bwMode="auto">
          <a:xfrm>
            <a:off x="10756718" y="8256849"/>
            <a:ext cx="516820" cy="528301"/>
          </a:xfrm>
          <a:custGeom>
            <a:avLst/>
            <a:gdLst>
              <a:gd name="T0" fmla="*/ 64 w 176"/>
              <a:gd name="T1" fmla="*/ 56 h 176"/>
              <a:gd name="T2" fmla="*/ 56 w 176"/>
              <a:gd name="T3" fmla="*/ 64 h 176"/>
              <a:gd name="T4" fmla="*/ 64 w 176"/>
              <a:gd name="T5" fmla="*/ 72 h 176"/>
              <a:gd name="T6" fmla="*/ 72 w 176"/>
              <a:gd name="T7" fmla="*/ 64 h 176"/>
              <a:gd name="T8" fmla="*/ 64 w 176"/>
              <a:gd name="T9" fmla="*/ 56 h 176"/>
              <a:gd name="T10" fmla="*/ 56 w 176"/>
              <a:gd name="T11" fmla="*/ 120 h 176"/>
              <a:gd name="T12" fmla="*/ 72 w 176"/>
              <a:gd name="T13" fmla="*/ 120 h 176"/>
              <a:gd name="T14" fmla="*/ 72 w 176"/>
              <a:gd name="T15" fmla="*/ 76 h 176"/>
              <a:gd name="T16" fmla="*/ 56 w 176"/>
              <a:gd name="T17" fmla="*/ 76 h 176"/>
              <a:gd name="T18" fmla="*/ 56 w 176"/>
              <a:gd name="T19" fmla="*/ 120 h 176"/>
              <a:gd name="T20" fmla="*/ 109 w 176"/>
              <a:gd name="T21" fmla="*/ 76 h 176"/>
              <a:gd name="T22" fmla="*/ 96 w 176"/>
              <a:gd name="T23" fmla="*/ 83 h 176"/>
              <a:gd name="T24" fmla="*/ 96 w 176"/>
              <a:gd name="T25" fmla="*/ 76 h 176"/>
              <a:gd name="T26" fmla="*/ 80 w 176"/>
              <a:gd name="T27" fmla="*/ 76 h 176"/>
              <a:gd name="T28" fmla="*/ 80 w 176"/>
              <a:gd name="T29" fmla="*/ 120 h 176"/>
              <a:gd name="T30" fmla="*/ 96 w 176"/>
              <a:gd name="T31" fmla="*/ 120 h 176"/>
              <a:gd name="T32" fmla="*/ 96 w 176"/>
              <a:gd name="T33" fmla="*/ 96 h 176"/>
              <a:gd name="T34" fmla="*/ 103 w 176"/>
              <a:gd name="T35" fmla="*/ 88 h 176"/>
              <a:gd name="T36" fmla="*/ 108 w 176"/>
              <a:gd name="T37" fmla="*/ 96 h 176"/>
              <a:gd name="T38" fmla="*/ 108 w 176"/>
              <a:gd name="T39" fmla="*/ 120 h 176"/>
              <a:gd name="T40" fmla="*/ 124 w 176"/>
              <a:gd name="T41" fmla="*/ 120 h 176"/>
              <a:gd name="T42" fmla="*/ 124 w 176"/>
              <a:gd name="T43" fmla="*/ 96 h 176"/>
              <a:gd name="T44" fmla="*/ 109 w 176"/>
              <a:gd name="T45" fmla="*/ 76 h 176"/>
              <a:gd name="T46" fmla="*/ 88 w 176"/>
              <a:gd name="T47" fmla="*/ 0 h 176"/>
              <a:gd name="T48" fmla="*/ 0 w 176"/>
              <a:gd name="T49" fmla="*/ 88 h 176"/>
              <a:gd name="T50" fmla="*/ 88 w 176"/>
              <a:gd name="T51" fmla="*/ 176 h 176"/>
              <a:gd name="T52" fmla="*/ 176 w 176"/>
              <a:gd name="T53" fmla="*/ 88 h 176"/>
              <a:gd name="T54" fmla="*/ 88 w 176"/>
              <a:gd name="T55" fmla="*/ 0 h 176"/>
              <a:gd name="T56" fmla="*/ 88 w 176"/>
              <a:gd name="T57" fmla="*/ 168 h 176"/>
              <a:gd name="T58" fmla="*/ 8 w 176"/>
              <a:gd name="T59" fmla="*/ 88 h 176"/>
              <a:gd name="T60" fmla="*/ 88 w 176"/>
              <a:gd name="T61" fmla="*/ 8 h 176"/>
              <a:gd name="T62" fmla="*/ 168 w 176"/>
              <a:gd name="T63" fmla="*/ 88 h 176"/>
              <a:gd name="T64" fmla="*/ 88 w 176"/>
              <a:gd name="T6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64" y="56"/>
                </a:moveTo>
                <a:cubicBezTo>
                  <a:pt x="60" y="56"/>
                  <a:pt x="56" y="60"/>
                  <a:pt x="56" y="64"/>
                </a:cubicBezTo>
                <a:cubicBezTo>
                  <a:pt x="56" y="68"/>
                  <a:pt x="60" y="72"/>
                  <a:pt x="64" y="72"/>
                </a:cubicBezTo>
                <a:cubicBezTo>
                  <a:pt x="68" y="72"/>
                  <a:pt x="72" y="68"/>
                  <a:pt x="72" y="64"/>
                </a:cubicBezTo>
                <a:cubicBezTo>
                  <a:pt x="72" y="60"/>
                  <a:pt x="68" y="56"/>
                  <a:pt x="64" y="56"/>
                </a:cubicBezTo>
                <a:moveTo>
                  <a:pt x="56" y="120"/>
                </a:moveTo>
                <a:cubicBezTo>
                  <a:pt x="72" y="120"/>
                  <a:pt x="72" y="120"/>
                  <a:pt x="72" y="120"/>
                </a:cubicBezTo>
                <a:cubicBezTo>
                  <a:pt x="72" y="76"/>
                  <a:pt x="72" y="76"/>
                  <a:pt x="72" y="76"/>
                </a:cubicBezTo>
                <a:cubicBezTo>
                  <a:pt x="56" y="76"/>
                  <a:pt x="56" y="76"/>
                  <a:pt x="56" y="76"/>
                </a:cubicBezTo>
                <a:lnTo>
                  <a:pt x="56" y="120"/>
                </a:lnTo>
                <a:close/>
                <a:moveTo>
                  <a:pt x="109" y="76"/>
                </a:moveTo>
                <a:cubicBezTo>
                  <a:pt x="98" y="76"/>
                  <a:pt x="96" y="83"/>
                  <a:pt x="96" y="83"/>
                </a:cubicBezTo>
                <a:cubicBezTo>
                  <a:pt x="96" y="76"/>
                  <a:pt x="96" y="76"/>
                  <a:pt x="96" y="76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96"/>
                  <a:pt x="96" y="96"/>
                  <a:pt x="96" y="96"/>
                </a:cubicBezTo>
                <a:cubicBezTo>
                  <a:pt x="96" y="96"/>
                  <a:pt x="96" y="88"/>
                  <a:pt x="103" y="88"/>
                </a:cubicBezTo>
                <a:cubicBezTo>
                  <a:pt x="107" y="88"/>
                  <a:pt x="108" y="92"/>
                  <a:pt x="108" y="96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83"/>
                  <a:pt x="119" y="76"/>
                  <a:pt x="109" y="76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Rechthoek 7"/>
          <p:cNvSpPr/>
          <p:nvPr/>
        </p:nvSpPr>
        <p:spPr>
          <a:xfrm>
            <a:off x="4876800" y="6743700"/>
            <a:ext cx="6309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spc="15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WWW.VNONCWBRABANTZEELAND.NL</a:t>
            </a:r>
            <a:endParaRPr lang="nl-NL" sz="2800" spc="15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236989" y="8270437"/>
            <a:ext cx="36347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ADACAC"/>
                </a:solidFill>
                <a:latin typeface="Calibri" charset="0"/>
                <a:ea typeface="Calibri" charset="0"/>
                <a:cs typeface="Calibri" charset="0"/>
              </a:rPr>
              <a:t>\</a:t>
            </a:r>
            <a:r>
              <a:rPr lang="nl-NL" dirty="0" err="1">
                <a:solidFill>
                  <a:srgbClr val="ADACAC"/>
                </a:solidFill>
                <a:latin typeface="Calibri" charset="0"/>
                <a:ea typeface="Calibri" charset="0"/>
                <a:cs typeface="Calibri" charset="0"/>
              </a:rPr>
              <a:t>vnoncwbrabantzeeland</a:t>
            </a:r>
            <a:endParaRPr lang="nl-NL" dirty="0">
              <a:solidFill>
                <a:srgbClr val="ADACAC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8060761" y="8292918"/>
            <a:ext cx="19583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ADACAC"/>
                </a:solidFill>
                <a:latin typeface="Calibri" charset="0"/>
                <a:ea typeface="Calibri" charset="0"/>
                <a:cs typeface="Calibri" charset="0"/>
              </a:rPr>
              <a:t>@</a:t>
            </a:r>
            <a:r>
              <a:rPr lang="nl-NL" dirty="0" err="1">
                <a:solidFill>
                  <a:srgbClr val="ADACAC"/>
                </a:solidFill>
                <a:latin typeface="Calibri" charset="0"/>
                <a:ea typeface="Calibri" charset="0"/>
                <a:cs typeface="Calibri" charset="0"/>
              </a:rPr>
              <a:t>vnoncwbz</a:t>
            </a:r>
            <a:endParaRPr lang="nl-NL" dirty="0">
              <a:solidFill>
                <a:srgbClr val="ADACAC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11314189" y="8292918"/>
            <a:ext cx="50063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>
                <a:solidFill>
                  <a:srgbClr val="ADACAC"/>
                </a:solidFill>
                <a:latin typeface="Calibri" charset="0"/>
                <a:ea typeface="Calibri" charset="0"/>
                <a:cs typeface="Calibri" charset="0"/>
              </a:rPr>
              <a:t>company\</a:t>
            </a:r>
            <a:r>
              <a:rPr lang="nl-NL" dirty="0" err="1">
                <a:solidFill>
                  <a:srgbClr val="ADACAC"/>
                </a:solidFill>
                <a:latin typeface="Calibri" charset="0"/>
                <a:ea typeface="Calibri" charset="0"/>
                <a:cs typeface="Calibri" charset="0"/>
              </a:rPr>
              <a:t>vnoncwbrabantzeeland</a:t>
            </a:r>
            <a:endParaRPr lang="nl-NL" dirty="0">
              <a:solidFill>
                <a:srgbClr val="ADACAC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5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87200" y="1386000"/>
            <a:ext cx="6400800" cy="8928000"/>
          </a:xfrm>
          <a:prstGeom prst="rect">
            <a:avLst/>
          </a:prstGeom>
          <a:solidFill>
            <a:srgbClr val="F08600">
              <a:alpha val="85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12660993" y="1982212"/>
            <a:ext cx="5480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>Agenda</a:t>
            </a:r>
            <a:endParaRPr lang="ru-RU" sz="4800" b="1" dirty="0">
              <a:solidFill>
                <a:schemeClr val="bg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134600" y="110109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000" dirty="0">
              <a:solidFill>
                <a:schemeClr val="tx2"/>
              </a:solidFill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603704" y="2705100"/>
            <a:ext cx="10896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nl-NL" sz="4000" b="1" dirty="0" smtClean="0">
                <a:ea typeface="Lato Semibold" panose="020F0502020204030203" pitchFamily="34" charset="0"/>
                <a:cs typeface="Lato Semibold" panose="020F0502020204030203" pitchFamily="34" charset="0"/>
              </a:rPr>
              <a:t>Schets </a:t>
            </a:r>
            <a:r>
              <a:rPr lang="nl-NL" sz="4000" b="1" dirty="0">
                <a:ea typeface="Lato Semibold" panose="020F0502020204030203" pitchFamily="34" charset="0"/>
                <a:cs typeface="Lato Semibold" panose="020F0502020204030203" pitchFamily="34" charset="0"/>
              </a:rPr>
              <a:t>van de Zeeuwse </a:t>
            </a:r>
            <a:r>
              <a:rPr lang="nl-NL" sz="4000" b="1" dirty="0" smtClean="0">
                <a:ea typeface="Lato Semibold" panose="020F0502020204030203" pitchFamily="34" charset="0"/>
                <a:cs typeface="Lato Semibold" panose="020F0502020204030203" pitchFamily="34" charset="0"/>
              </a:rPr>
              <a:t>arbeidsmarkt</a:t>
            </a:r>
          </a:p>
          <a:p>
            <a:pPr marL="571500" indent="-571500">
              <a:buFontTx/>
              <a:buChar char="-"/>
            </a:pPr>
            <a:r>
              <a:rPr lang="nl-NL" sz="4000" b="1" dirty="0" smtClean="0">
                <a:ea typeface="Lato Semibold" panose="020F0502020204030203" pitchFamily="34" charset="0"/>
                <a:cs typeface="Lato Semibold" panose="020F0502020204030203" pitchFamily="34" charset="0"/>
              </a:rPr>
              <a:t>Hoe willen ondernemers dat aanpakken?</a:t>
            </a:r>
          </a:p>
          <a:p>
            <a:pPr marL="571500" indent="-571500">
              <a:buFontTx/>
              <a:buChar char="-"/>
            </a:pPr>
            <a:r>
              <a:rPr lang="nl-NL" sz="4000" b="1" dirty="0" smtClean="0">
                <a:ea typeface="Lato Semibold" panose="020F0502020204030203" pitchFamily="34" charset="0"/>
                <a:cs typeface="Lato Semibold" panose="020F0502020204030203" pitchFamily="34" charset="0"/>
              </a:rPr>
              <a:t>Hoe werken we samen in Zeeuwse Werkkamer?</a:t>
            </a:r>
          </a:p>
          <a:p>
            <a:pPr marL="1257300" lvl="1" indent="-571500">
              <a:buFontTx/>
              <a:buChar char="-"/>
            </a:pPr>
            <a:r>
              <a:rPr lang="nl-NL" sz="4000" b="1" i="1" dirty="0" smtClean="0">
                <a:ea typeface="Lato Semibold" panose="020F0502020204030203" pitchFamily="34" charset="0"/>
                <a:cs typeface="Lato Semibold" panose="020F0502020204030203" pitchFamily="34" charset="0"/>
              </a:rPr>
              <a:t>Participeren Loont</a:t>
            </a:r>
          </a:p>
          <a:p>
            <a:pPr marL="1257300" lvl="1" indent="-571500">
              <a:buFontTx/>
              <a:buChar char="-"/>
            </a:pPr>
            <a:r>
              <a:rPr lang="nl-NL" sz="4000" b="1" i="1" dirty="0" smtClean="0">
                <a:ea typeface="Lato Semibold" panose="020F0502020204030203" pitchFamily="34" charset="0"/>
                <a:cs typeface="Lato Semibold" panose="020F0502020204030203" pitchFamily="34" charset="0"/>
              </a:rPr>
              <a:t>Perspectief </a:t>
            </a:r>
            <a:r>
              <a:rPr lang="nl-NL" sz="4000" b="1" i="1" dirty="0">
                <a:ea typeface="Lato Semibold" panose="020F0502020204030203" pitchFamily="34" charset="0"/>
                <a:cs typeface="Lato Semibold" panose="020F0502020204030203" pitchFamily="34" charset="0"/>
              </a:rPr>
              <a:t>op </a:t>
            </a:r>
            <a:r>
              <a:rPr lang="nl-NL" sz="4000" b="1" i="1" dirty="0" smtClean="0">
                <a:ea typeface="Lato Semibold" panose="020F0502020204030203" pitchFamily="34" charset="0"/>
                <a:cs typeface="Lato Semibold" panose="020F0502020204030203" pitchFamily="34" charset="0"/>
              </a:rPr>
              <a:t>Werk</a:t>
            </a:r>
          </a:p>
          <a:p>
            <a:pPr marL="1257300" lvl="1" indent="-571500">
              <a:buFontTx/>
              <a:buChar char="-"/>
            </a:pPr>
            <a:r>
              <a:rPr lang="nl-NL" sz="4000" b="1" i="1" dirty="0" smtClean="0">
                <a:ea typeface="Lato Semibold" panose="020F0502020204030203" pitchFamily="34" charset="0"/>
                <a:cs typeface="Lato Semibold" panose="020F0502020204030203" pitchFamily="34" charset="0"/>
              </a:rPr>
              <a:t>Banenafspraak</a:t>
            </a:r>
          </a:p>
          <a:p>
            <a:pPr marL="1257300" lvl="1" indent="-571500">
              <a:buFontTx/>
              <a:buChar char="-"/>
            </a:pPr>
            <a:r>
              <a:rPr lang="nl-NL" sz="4000" b="1" i="1" dirty="0" smtClean="0">
                <a:ea typeface="Lato Semibold" panose="020F0502020204030203" pitchFamily="34" charset="0"/>
                <a:cs typeface="Lato Semibold" panose="020F0502020204030203" pitchFamily="34" charset="0"/>
              </a:rPr>
              <a:t>Werkgeversdienstverlening</a:t>
            </a:r>
          </a:p>
          <a:p>
            <a:pPr marL="571500" indent="-571500">
              <a:buFontTx/>
              <a:buChar char="-"/>
            </a:pPr>
            <a:r>
              <a:rPr lang="nl-NL" sz="4000" b="1" dirty="0" smtClean="0">
                <a:ea typeface="Lato Semibold" panose="020F0502020204030203" pitchFamily="34" charset="0"/>
                <a:cs typeface="Lato Semibold" panose="020F0502020204030203" pitchFamily="34" charset="0"/>
              </a:rPr>
              <a:t>Discussiepunten </a:t>
            </a:r>
            <a:endParaRPr lang="nl-NL" sz="4000" b="1" dirty="0"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endParaRPr lang="nl-NL" sz="4000" b="1" dirty="0"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0" y="3771900"/>
            <a:ext cx="4343400" cy="284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echte verbindingslijn 15"/>
          <p:cNvCxnSpPr/>
          <p:nvPr/>
        </p:nvCxnSpPr>
        <p:spPr>
          <a:xfrm rot="-1140000">
            <a:off x="5275529" y="3045187"/>
            <a:ext cx="0" cy="1295400"/>
          </a:xfrm>
          <a:prstGeom prst="line">
            <a:avLst/>
          </a:prstGeom>
          <a:ln w="63500" cap="sq">
            <a:solidFill>
              <a:srgbClr val="F08600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2086249"/>
            <a:ext cx="9346788" cy="525966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66900"/>
            <a:ext cx="4089460" cy="58635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399" y="6948425"/>
            <a:ext cx="9597601" cy="28421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344" y="6788325"/>
            <a:ext cx="5076456" cy="3162300"/>
          </a:xfrm>
          <a:prstGeom prst="rect">
            <a:avLst/>
          </a:prstGeom>
        </p:spPr>
      </p:pic>
      <p:sp>
        <p:nvSpPr>
          <p:cNvPr id="8" name="Titel 5"/>
          <p:cNvSpPr>
            <a:spLocks noGrp="1"/>
          </p:cNvSpPr>
          <p:nvPr>
            <p:ph type="title"/>
          </p:nvPr>
        </p:nvSpPr>
        <p:spPr>
          <a:xfrm>
            <a:off x="4914900" y="1571434"/>
            <a:ext cx="13411200" cy="590931"/>
          </a:xfrm>
        </p:spPr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ziet</a:t>
            </a:r>
            <a:r>
              <a:rPr lang="en-US" dirty="0" smtClean="0"/>
              <a:t> de </a:t>
            </a:r>
            <a:r>
              <a:rPr lang="en-US" dirty="0" err="1" smtClean="0"/>
              <a:t>arbeidsmarkt</a:t>
            </a:r>
            <a:r>
              <a:rPr lang="en-US" dirty="0" smtClean="0"/>
              <a:t> </a:t>
            </a:r>
            <a:r>
              <a:rPr lang="en-US" dirty="0" err="1" smtClean="0"/>
              <a:t>eruit</a:t>
            </a:r>
            <a:r>
              <a:rPr lang="en-US" dirty="0" smtClean="0"/>
              <a:t>? (1)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69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echte verbindingslijn 15"/>
          <p:cNvCxnSpPr/>
          <p:nvPr/>
        </p:nvCxnSpPr>
        <p:spPr>
          <a:xfrm rot="-1140000">
            <a:off x="5275529" y="3045187"/>
            <a:ext cx="0" cy="1295400"/>
          </a:xfrm>
          <a:prstGeom prst="line">
            <a:avLst/>
          </a:prstGeom>
          <a:ln w="63500" cap="sq">
            <a:solidFill>
              <a:srgbClr val="F08600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71700"/>
            <a:ext cx="8659945" cy="337473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2171700"/>
            <a:ext cx="8072438" cy="283387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5800" y="5372100"/>
            <a:ext cx="5084495" cy="456810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6210300"/>
            <a:ext cx="5662613" cy="3284185"/>
          </a:xfrm>
          <a:prstGeom prst="rect">
            <a:avLst/>
          </a:prstGeom>
        </p:spPr>
      </p:pic>
      <p:sp>
        <p:nvSpPr>
          <p:cNvPr id="13" name="Titel 5"/>
          <p:cNvSpPr>
            <a:spLocks noGrp="1"/>
          </p:cNvSpPr>
          <p:nvPr>
            <p:ph type="title"/>
          </p:nvPr>
        </p:nvSpPr>
        <p:spPr>
          <a:xfrm>
            <a:off x="4889500" y="1555369"/>
            <a:ext cx="13411200" cy="590931"/>
          </a:xfrm>
        </p:spPr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ziet</a:t>
            </a:r>
            <a:r>
              <a:rPr lang="en-US" dirty="0" smtClean="0"/>
              <a:t> de </a:t>
            </a:r>
            <a:r>
              <a:rPr lang="en-US" dirty="0" err="1" smtClean="0"/>
              <a:t>arbeidsmarkt</a:t>
            </a:r>
            <a:r>
              <a:rPr lang="en-US" dirty="0" smtClean="0"/>
              <a:t> </a:t>
            </a:r>
            <a:r>
              <a:rPr lang="en-US" dirty="0" err="1" smtClean="0"/>
              <a:t>eruit</a:t>
            </a:r>
            <a:r>
              <a:rPr lang="en-US" dirty="0" smtClean="0"/>
              <a:t>? (2)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904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echte verbindingslijn 15"/>
          <p:cNvCxnSpPr/>
          <p:nvPr/>
        </p:nvCxnSpPr>
        <p:spPr>
          <a:xfrm rot="-1140000">
            <a:off x="5275529" y="3045187"/>
            <a:ext cx="0" cy="1295400"/>
          </a:xfrm>
          <a:prstGeom prst="line">
            <a:avLst/>
          </a:prstGeom>
          <a:ln w="63500" cap="sq">
            <a:solidFill>
              <a:srgbClr val="F08600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5"/>
          <p:cNvSpPr>
            <a:spLocks noGrp="1"/>
          </p:cNvSpPr>
          <p:nvPr>
            <p:ph type="title"/>
          </p:nvPr>
        </p:nvSpPr>
        <p:spPr>
          <a:xfrm>
            <a:off x="4889500" y="1555369"/>
            <a:ext cx="13411200" cy="590931"/>
          </a:xfrm>
        </p:spPr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ziet</a:t>
            </a:r>
            <a:r>
              <a:rPr lang="en-US" dirty="0" smtClean="0"/>
              <a:t> de </a:t>
            </a:r>
            <a:r>
              <a:rPr lang="en-US" dirty="0" err="1" smtClean="0"/>
              <a:t>arbeidsmarkt</a:t>
            </a:r>
            <a:r>
              <a:rPr lang="en-US" dirty="0" smtClean="0"/>
              <a:t> </a:t>
            </a:r>
            <a:r>
              <a:rPr lang="en-US" dirty="0" err="1" smtClean="0"/>
              <a:t>eruit</a:t>
            </a:r>
            <a:r>
              <a:rPr lang="en-US" dirty="0" smtClean="0"/>
              <a:t>? (3)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52098"/>
            <a:ext cx="9906000" cy="655852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5600700"/>
            <a:ext cx="3883489" cy="30299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6600" y="4000500"/>
            <a:ext cx="3731075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6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3914120" y="2298951"/>
            <a:ext cx="2743200" cy="27432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Zeeuwse </a:t>
            </a:r>
            <a:r>
              <a:rPr lang="en-US" sz="2800" b="1" dirty="0" err="1">
                <a:solidFill>
                  <a:schemeClr val="bg1"/>
                </a:solidFill>
              </a:rPr>
              <a:t>Werkkamer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889200" y="2298951"/>
            <a:ext cx="2743200" cy="274320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Vestigings-klimaat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63129" y="2298951"/>
            <a:ext cx="2756971" cy="27432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Duurzame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inzetbaar</a:t>
            </a:r>
            <a:endParaRPr lang="uk-UA" sz="2800" b="1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59500" y="2138931"/>
            <a:ext cx="4038600" cy="4879122"/>
            <a:chOff x="838200" y="2857500"/>
            <a:chExt cx="4038600" cy="4879122"/>
          </a:xfrm>
        </p:grpSpPr>
        <p:sp>
          <p:nvSpPr>
            <p:cNvPr id="23" name="Rectangle 22"/>
            <p:cNvSpPr/>
            <p:nvPr/>
          </p:nvSpPr>
          <p:spPr>
            <a:xfrm>
              <a:off x="838200" y="5920740"/>
              <a:ext cx="40386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+mj-lt"/>
                </a:rPr>
                <a:t>Huis van de </a:t>
              </a:r>
              <a:r>
                <a:rPr lang="en-US" sz="2800" dirty="0" err="1" smtClean="0">
                  <a:latin typeface="+mj-lt"/>
                </a:rPr>
                <a:t>Techniek</a:t>
              </a:r>
              <a:endParaRPr lang="en-US" sz="2800" dirty="0" smtClean="0">
                <a:latin typeface="+mj-lt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2800" dirty="0" err="1" smtClean="0">
                  <a:latin typeface="+mj-lt"/>
                </a:rPr>
                <a:t>Techniekpact</a:t>
              </a:r>
              <a:r>
                <a:rPr lang="en-US" sz="2800" dirty="0" smtClean="0">
                  <a:latin typeface="+mj-lt"/>
                </a:rPr>
                <a:t> Zeeland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+mj-lt"/>
                </a:rPr>
                <a:t>Centrum Top </a:t>
              </a:r>
              <a:r>
                <a:rPr lang="en-US" sz="2800" dirty="0" err="1" smtClean="0">
                  <a:latin typeface="+mj-lt"/>
                </a:rPr>
                <a:t>Techniek</a:t>
              </a:r>
              <a:endParaRPr lang="en-US" sz="2800" dirty="0" smtClean="0">
                <a:latin typeface="+mj-lt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+mj-lt"/>
                </a:rPr>
                <a:t>Campus Zeeland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485900" y="2857500"/>
              <a:ext cx="2743200" cy="2743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</a:rPr>
                <a:t>Techniek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-</a:t>
              </a:r>
            </a:p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</a:rPr>
                <a:t>stimulering</a:t>
              </a:r>
              <a:endParaRPr lang="uk-UA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860000" y="1548000"/>
            <a:ext cx="13411200" cy="590931"/>
          </a:xfrm>
        </p:spPr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pakken</a:t>
            </a:r>
            <a:r>
              <a:rPr lang="en-US" dirty="0" smtClean="0"/>
              <a:t> we de </a:t>
            </a:r>
            <a:r>
              <a:rPr lang="en-US" dirty="0" err="1" smtClean="0"/>
              <a:t>arbeidsmarkt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27" name="Rectangle 22"/>
          <p:cNvSpPr/>
          <p:nvPr/>
        </p:nvSpPr>
        <p:spPr>
          <a:xfrm>
            <a:off x="4954468" y="5202171"/>
            <a:ext cx="44181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+mj-lt"/>
              </a:rPr>
              <a:t>Werknemers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gemiddeld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eind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veertig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jaar</a:t>
            </a:r>
            <a:endParaRPr lang="en-US" sz="2800" dirty="0" smtClean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+mj-lt"/>
              </a:rPr>
              <a:t>Onderwijs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ouderen</a:t>
            </a:r>
            <a:endParaRPr lang="en-US" sz="2800" dirty="0" smtClean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+mj-lt"/>
              </a:rPr>
              <a:t>Fitheidsprogramma’s</a:t>
            </a:r>
            <a:endParaRPr lang="en-US" sz="2800" dirty="0" smtClean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+mj-lt"/>
            </a:endParaRPr>
          </a:p>
        </p:txBody>
      </p:sp>
      <p:sp>
        <p:nvSpPr>
          <p:cNvPr id="30" name="Rectangle 22"/>
          <p:cNvSpPr/>
          <p:nvPr/>
        </p:nvSpPr>
        <p:spPr>
          <a:xfrm>
            <a:off x="9428968" y="5202170"/>
            <a:ext cx="4038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+mj-lt"/>
              </a:rPr>
              <a:t>Grensarbeid</a:t>
            </a:r>
            <a:endParaRPr lang="en-US" sz="2800" dirty="0" smtClean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+mj-lt"/>
              </a:rPr>
              <a:t>Experimenteerregio</a:t>
            </a:r>
            <a:endParaRPr lang="en-US" sz="2800" dirty="0" smtClean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+mj-lt"/>
              </a:rPr>
              <a:t>Goede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woningen</a:t>
            </a:r>
            <a:r>
              <a:rPr lang="en-US" sz="2800" dirty="0" smtClean="0">
                <a:latin typeface="+mj-lt"/>
              </a:rPr>
              <a:t>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Zeeland </a:t>
            </a:r>
            <a:r>
              <a:rPr lang="en-US" sz="2800" dirty="0" err="1" smtClean="0">
                <a:latin typeface="+mj-lt"/>
              </a:rPr>
              <a:t>promotie</a:t>
            </a:r>
            <a:endParaRPr lang="en-US" sz="2800" dirty="0" smtClean="0">
              <a:latin typeface="+mj-lt"/>
            </a:endParaRPr>
          </a:p>
        </p:txBody>
      </p:sp>
      <p:sp>
        <p:nvSpPr>
          <p:cNvPr id="33" name="Rectangle 22"/>
          <p:cNvSpPr/>
          <p:nvPr/>
        </p:nvSpPr>
        <p:spPr>
          <a:xfrm>
            <a:off x="13106400" y="5148831"/>
            <a:ext cx="43586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+mj-lt"/>
              </a:rPr>
              <a:t>Banenafspraak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realiseren</a:t>
            </a:r>
            <a:endParaRPr lang="en-US" sz="2800" dirty="0" smtClean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+mj-lt"/>
              </a:rPr>
              <a:t>Eén</a:t>
            </a:r>
            <a:r>
              <a:rPr lang="en-US" sz="2800" dirty="0" smtClean="0">
                <a:latin typeface="+mj-lt"/>
              </a:rPr>
              <a:t> WSP Zeeland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+mj-lt"/>
              </a:rPr>
              <a:t>Participeren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Loont</a:t>
            </a:r>
            <a:r>
              <a:rPr lang="en-US" sz="2800" dirty="0" smtClean="0">
                <a:latin typeface="+mj-lt"/>
              </a:rPr>
              <a:t>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+mj-lt"/>
              </a:rPr>
              <a:t>Perspectief</a:t>
            </a:r>
            <a:r>
              <a:rPr lang="en-US" sz="2800" dirty="0" smtClean="0">
                <a:latin typeface="+mj-lt"/>
              </a:rPr>
              <a:t> op </a:t>
            </a:r>
            <a:r>
              <a:rPr lang="en-US" sz="2800" dirty="0" err="1" smtClean="0">
                <a:latin typeface="+mj-lt"/>
              </a:rPr>
              <a:t>Werk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28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60000" y="1548000"/>
            <a:ext cx="13335000" cy="590931"/>
          </a:xfrm>
        </p:spPr>
        <p:txBody>
          <a:bodyPr lIns="90000"/>
          <a:lstStyle/>
          <a:p>
            <a:r>
              <a:rPr lang="nl-NL" dirty="0" smtClean="0"/>
              <a:t>Hoe werken we samen in de Zeeuwse Werkkamer?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Wet banenafspraak</a:t>
            </a:r>
          </a:p>
          <a:p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Participeren Loont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Perspectief op Werk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>
            <a:fillRect/>
          </a:stretch>
        </p:blipFill>
        <p:spPr>
          <a:xfrm>
            <a:off x="1596136" y="3007868"/>
            <a:ext cx="3922776" cy="3922776"/>
          </a:xfrm>
        </p:spPr>
      </p:pic>
      <p:pic>
        <p:nvPicPr>
          <p:cNvPr id="13" name="Tijdelijke aanduiding voor afbeelding 1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>
            <a:fillRect/>
          </a:stretch>
        </p:blipFill>
        <p:spPr/>
      </p:pic>
      <p:pic>
        <p:nvPicPr>
          <p:cNvPr id="18" name="Tijdelijke aanduiding voor afbeelding 17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r="29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433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7239000" y="2857500"/>
            <a:ext cx="9067800" cy="471525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tx1"/>
                </a:solidFill>
              </a:rPr>
              <a:t>Quotumwet</a:t>
            </a:r>
            <a:r>
              <a:rPr lang="en-US" sz="3200" dirty="0" smtClean="0">
                <a:solidFill>
                  <a:schemeClr val="tx1"/>
                </a:solidFill>
              </a:rPr>
              <a:t> 5% </a:t>
            </a:r>
            <a:r>
              <a:rPr lang="en-US" sz="3200" dirty="0" err="1" smtClean="0">
                <a:solidFill>
                  <a:schemeClr val="tx1"/>
                </a:solidFill>
              </a:rPr>
              <a:t>werknemers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arbeidsbeperking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tx1"/>
                </a:solidFill>
              </a:rPr>
              <a:t>Sociaal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Akkoord</a:t>
            </a:r>
            <a:r>
              <a:rPr lang="en-US" sz="3200" dirty="0" smtClean="0">
                <a:solidFill>
                  <a:schemeClr val="tx1"/>
                </a:solidFill>
              </a:rPr>
              <a:t> 2013: </a:t>
            </a:r>
            <a:r>
              <a:rPr lang="en-US" sz="3200" dirty="0" err="1" smtClean="0">
                <a:solidFill>
                  <a:schemeClr val="tx1"/>
                </a:solidFill>
              </a:rPr>
              <a:t>vakbonden</a:t>
            </a:r>
            <a:r>
              <a:rPr lang="en-US" sz="3200" dirty="0" smtClean="0">
                <a:solidFill>
                  <a:schemeClr val="tx1"/>
                </a:solidFill>
              </a:rPr>
              <a:t> en VNO-NCW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100.000 </a:t>
            </a:r>
            <a:r>
              <a:rPr lang="en-US" sz="3200" dirty="0" err="1" smtClean="0">
                <a:solidFill>
                  <a:schemeClr val="tx1"/>
                </a:solidFill>
              </a:rPr>
              <a:t>banen</a:t>
            </a:r>
            <a:r>
              <a:rPr lang="en-US" sz="3200" dirty="0" smtClean="0">
                <a:solidFill>
                  <a:schemeClr val="tx1"/>
                </a:solidFill>
              </a:rPr>
              <a:t>: PW, </a:t>
            </a:r>
            <a:r>
              <a:rPr lang="en-US" sz="3200" dirty="0" err="1" smtClean="0">
                <a:solidFill>
                  <a:schemeClr val="tx1"/>
                </a:solidFill>
              </a:rPr>
              <a:t>Wsw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Wajong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WiW</a:t>
            </a:r>
            <a:r>
              <a:rPr lang="en-US" sz="3200" dirty="0" smtClean="0">
                <a:solidFill>
                  <a:schemeClr val="tx1"/>
                </a:solidFill>
              </a:rPr>
              <a:t> of 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Zeeland: 2019 -&gt; 1.035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6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60000" y="1548000"/>
            <a:ext cx="13335000" cy="59093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100.000 </a:t>
            </a:r>
            <a:r>
              <a:rPr lang="en-US" dirty="0" err="1" smtClean="0"/>
              <a:t>banenafspraak</a:t>
            </a:r>
            <a:endParaRPr lang="nl-NL" dirty="0"/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81300"/>
            <a:ext cx="5791200" cy="5791200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5999400"/>
            <a:ext cx="7086600" cy="405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1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7239000" y="2781300"/>
            <a:ext cx="9067800" cy="471525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tx1"/>
                </a:solidFill>
              </a:rPr>
              <a:t>Netwerk</a:t>
            </a:r>
            <a:r>
              <a:rPr lang="en-US" sz="3200" dirty="0" smtClean="0">
                <a:solidFill>
                  <a:schemeClr val="tx1"/>
                </a:solidFill>
              </a:rPr>
              <a:t> van 50 </a:t>
            </a:r>
            <a:r>
              <a:rPr lang="en-US" sz="3200" dirty="0" err="1" smtClean="0">
                <a:solidFill>
                  <a:schemeClr val="tx1"/>
                </a:solidFill>
              </a:rPr>
              <a:t>ambassadeurs</a:t>
            </a:r>
            <a:r>
              <a:rPr lang="en-US" sz="3200" dirty="0" smtClean="0">
                <a:solidFill>
                  <a:schemeClr val="tx1"/>
                </a:solidFill>
              </a:rPr>
              <a:t> in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tx1"/>
                </a:solidFill>
              </a:rPr>
              <a:t>Opstellen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voor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andere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werkgevers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tx1"/>
                </a:solidFill>
              </a:rPr>
              <a:t>Kennis</a:t>
            </a:r>
            <a:r>
              <a:rPr lang="en-US" sz="3200" dirty="0" smtClean="0">
                <a:solidFill>
                  <a:schemeClr val="tx1"/>
                </a:solidFill>
              </a:rPr>
              <a:t> en </a:t>
            </a:r>
            <a:r>
              <a:rPr lang="en-US" sz="3200" dirty="0" err="1" smtClean="0">
                <a:solidFill>
                  <a:schemeClr val="tx1"/>
                </a:solidFill>
              </a:rPr>
              <a:t>ervaring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delen</a:t>
            </a:r>
            <a:r>
              <a:rPr lang="en-US" sz="3200" dirty="0" smtClean="0">
                <a:solidFill>
                  <a:schemeClr val="tx1"/>
                </a:solidFill>
              </a:rPr>
              <a:t> met </a:t>
            </a:r>
            <a:r>
              <a:rPr lang="en-US" sz="3200" dirty="0" err="1" smtClean="0">
                <a:solidFill>
                  <a:schemeClr val="tx1"/>
                </a:solidFill>
              </a:rPr>
              <a:t>andere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werkgevers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tx1"/>
                </a:solidFill>
              </a:rPr>
              <a:t>Inmiddels</a:t>
            </a:r>
            <a:r>
              <a:rPr lang="en-US" sz="3200" dirty="0" smtClean="0">
                <a:solidFill>
                  <a:schemeClr val="tx1"/>
                </a:solidFill>
              </a:rPr>
              <a:t> 40 </a:t>
            </a:r>
            <a:r>
              <a:rPr lang="en-US" sz="3200" dirty="0" err="1" smtClean="0">
                <a:solidFill>
                  <a:schemeClr val="tx1"/>
                </a:solidFill>
              </a:rPr>
              <a:t>ambassadeurs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tx1"/>
                </a:solidFill>
              </a:rPr>
              <a:t>Continuering</a:t>
            </a:r>
            <a:r>
              <a:rPr lang="en-US" sz="3200" dirty="0" smtClean="0">
                <a:solidFill>
                  <a:schemeClr val="tx1"/>
                </a:solidFill>
              </a:rPr>
              <a:t> in </a:t>
            </a:r>
            <a:r>
              <a:rPr lang="en-US" sz="3200" dirty="0" err="1" smtClean="0">
                <a:solidFill>
                  <a:schemeClr val="tx1"/>
                </a:solidFill>
              </a:rPr>
              <a:t>Perspectief</a:t>
            </a:r>
            <a:r>
              <a:rPr lang="en-US" sz="3200" dirty="0" smtClean="0">
                <a:solidFill>
                  <a:schemeClr val="tx1"/>
                </a:solidFill>
              </a:rPr>
              <a:t> op </a:t>
            </a:r>
            <a:r>
              <a:rPr lang="en-US" sz="3200" dirty="0" err="1" smtClean="0">
                <a:solidFill>
                  <a:schemeClr val="tx1"/>
                </a:solidFill>
              </a:rPr>
              <a:t>Werk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6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60000" y="1548000"/>
            <a:ext cx="13335000" cy="590931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Participeren</a:t>
            </a:r>
            <a:r>
              <a:rPr lang="en-US" dirty="0" smtClean="0"/>
              <a:t> </a:t>
            </a:r>
            <a:r>
              <a:rPr lang="en-US" dirty="0" err="1" smtClean="0"/>
              <a:t>Loont</a:t>
            </a:r>
            <a:r>
              <a:rPr lang="en-US" dirty="0" smtClean="0"/>
              <a:t>!</a:t>
            </a:r>
            <a:endParaRPr lang="nl-NL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032" y="2781300"/>
            <a:ext cx="5620512" cy="5620512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400" y="6443475"/>
            <a:ext cx="45243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0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LGEMENE SLIDES">
  <a:themeElements>
    <a:clrScheme name="VNO-NCW 1">
      <a:dk1>
        <a:srgbClr val="414141"/>
      </a:dk1>
      <a:lt1>
        <a:srgbClr val="FFFFFF"/>
      </a:lt1>
      <a:dk2>
        <a:srgbClr val="E9E9E8"/>
      </a:dk2>
      <a:lt2>
        <a:srgbClr val="FFFFFF"/>
      </a:lt2>
      <a:accent1>
        <a:srgbClr val="E10009"/>
      </a:accent1>
      <a:accent2>
        <a:srgbClr val="008ED6"/>
      </a:accent2>
      <a:accent3>
        <a:srgbClr val="F08600"/>
      </a:accent3>
      <a:accent4>
        <a:srgbClr val="9C9C9C"/>
      </a:accent4>
      <a:accent5>
        <a:srgbClr val="E9E9E8"/>
      </a:accent5>
      <a:accent6>
        <a:srgbClr val="414141"/>
      </a:accent6>
      <a:hlink>
        <a:srgbClr val="D70409"/>
      </a:hlink>
      <a:folHlink>
        <a:srgbClr val="FC7F8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126D77483015438BBF56CA3AC6CAA5" ma:contentTypeVersion="10" ma:contentTypeDescription="Een nieuw document maken." ma:contentTypeScope="" ma:versionID="4cfea87519ccf62fc2fce2cedbbbdbea">
  <xsd:schema xmlns:xsd="http://www.w3.org/2001/XMLSchema" xmlns:xs="http://www.w3.org/2001/XMLSchema" xmlns:p="http://schemas.microsoft.com/office/2006/metadata/properties" xmlns:ns2="5da7b230-e987-4e87-b62a-a3602c6141ec" xmlns:ns3="e03ae1bd-7873-41f6-ae2e-78abbba9b60f" targetNamespace="http://schemas.microsoft.com/office/2006/metadata/properties" ma:root="true" ma:fieldsID="c0cd99e645303e8427589edee91506f5" ns2:_="" ns3:_="">
    <xsd:import namespace="5da7b230-e987-4e87-b62a-a3602c6141ec"/>
    <xsd:import namespace="e03ae1bd-7873-41f6-ae2e-78abbba9b60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7b230-e987-4e87-b62a-a3602c6141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ae1bd-7873-41f6-ae2e-78abbba9b6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77C5E6-6287-4489-979E-FC3951CD5C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3F8064-2AD4-415A-B7CC-7A7C7F36FB26}">
  <ds:schemaRefs>
    <ds:schemaRef ds:uri="http://purl.org/dc/elements/1.1/"/>
    <ds:schemaRef ds:uri="http://schemas.microsoft.com/office/2006/metadata/properties"/>
    <ds:schemaRef ds:uri="e03ae1bd-7873-41f6-ae2e-78abbba9b60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da7b230-e987-4e87-b62a-a3602c6141e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F94B8DB-6D4E-43C8-8E8E-CD69713CBA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a7b230-e987-4e87-b62a-a3602c6141ec"/>
    <ds:schemaRef ds:uri="e03ae1bd-7873-41f6-ae2e-78abbba9b6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7745</TotalTime>
  <Words>267</Words>
  <Application>Microsoft Office PowerPoint</Application>
  <PresentationFormat>Aangepast</PresentationFormat>
  <Paragraphs>94</Paragraphs>
  <Slides>12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Lato Semibold</vt:lpstr>
      <vt:lpstr>Roboto Condensed</vt:lpstr>
      <vt:lpstr>ALGEMENE SLIDES</vt:lpstr>
      <vt:lpstr>PowerPoint-presentatie</vt:lpstr>
      <vt:lpstr>PowerPoint-presentatie</vt:lpstr>
      <vt:lpstr>Hoe ziet de arbeidsmarkt eruit? (1)</vt:lpstr>
      <vt:lpstr>Hoe ziet de arbeidsmarkt eruit? (2)</vt:lpstr>
      <vt:lpstr>Hoe ziet de arbeidsmarkt eruit? (3)</vt:lpstr>
      <vt:lpstr>Hoe pakken we de arbeidsmarkt aan?</vt:lpstr>
      <vt:lpstr>Hoe werken we samen in de Zeeuwse Werkkamer?</vt:lpstr>
      <vt:lpstr>100.000 banenafspraak</vt:lpstr>
      <vt:lpstr>Participeren Loont!</vt:lpstr>
      <vt:lpstr>Perspectief op Werk</vt:lpstr>
      <vt:lpstr>PowerPoint-presentatie</vt:lpstr>
      <vt:lpstr>PowerPoint-presentatie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Basispresentatie VNO-NCW BZ</dc:title>
  <dc:creator>Палотенце</dc:creator>
  <cp:lastModifiedBy>Jacqueline Buster</cp:lastModifiedBy>
  <cp:revision>969</cp:revision>
  <cp:lastPrinted>2017-06-07T14:54:26Z</cp:lastPrinted>
  <dcterms:created xsi:type="dcterms:W3CDTF">2015-01-20T11:47:48Z</dcterms:created>
  <dcterms:modified xsi:type="dcterms:W3CDTF">2019-12-17T09:15:49Z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0x010100AD126D77483015438BBF56CA3AC6CAA5</vt:lpwstr>
  </property>
  <property fmtid="{D5CDD505-2E9C-101B-9397-08002B2CF9AE}" pid="3" name="AuthorIds_UIVersion_1024">
    <vt:lpwstr>78</vt:lpwstr>
  </property>
  <property fmtid="{D5CDD505-2E9C-101B-9397-08002B2CF9AE}" pid="4" name="AuthorIds_UIVersion_1536">
    <vt:lpwstr>78</vt:lpwstr>
  </property>
</Properties>
</file>