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23"/>
  </p:notesMasterIdLst>
  <p:sldIdLst>
    <p:sldId id="257" r:id="rId3"/>
    <p:sldId id="262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58" r:id="rId13"/>
    <p:sldId id="259" r:id="rId14"/>
    <p:sldId id="272" r:id="rId15"/>
    <p:sldId id="273" r:id="rId16"/>
    <p:sldId id="274" r:id="rId17"/>
    <p:sldId id="275" r:id="rId18"/>
    <p:sldId id="276" r:id="rId19"/>
    <p:sldId id="277" r:id="rId20"/>
    <p:sldId id="261" r:id="rId21"/>
    <p:sldId id="278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3979" autoAdjust="0"/>
  </p:normalViewPr>
  <p:slideViewPr>
    <p:cSldViewPr snapToGrid="0">
      <p:cViewPr varScale="1">
        <p:scale>
          <a:sx n="65" d="100"/>
          <a:sy n="65" d="100"/>
        </p:scale>
        <p:origin x="7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1CAE8-71CB-421A-A222-F99A0B48DC8A}" type="datetimeFigureOut">
              <a:rPr lang="nl-NL" smtClean="0"/>
              <a:t>7-11-2018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5C96B-DAE8-4330-8BF9-BE51F4AD6D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6289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4DC45-4D23-4996-94C4-A270EE1414A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472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4DC45-4D23-4996-94C4-A270EE1414A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173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5C96B-DAE8-4330-8BF9-BE51F4AD6D6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2916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5C96B-DAE8-4330-8BF9-BE51F4AD6D6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4575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5C96B-DAE8-4330-8BF9-BE51F4AD6D6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1453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5C96B-DAE8-4330-8BF9-BE51F4AD6D6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47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5C96B-DAE8-4330-8BF9-BE51F4AD6D6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866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4DC45-4D23-4996-94C4-A270EE1414A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51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 dia grafisch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" y="1"/>
            <a:ext cx="12190095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403" y="548681"/>
            <a:ext cx="8352928" cy="1398017"/>
          </a:xfrm>
        </p:spPr>
        <p:txBody>
          <a:bodyPr/>
          <a:lstStyle>
            <a:lvl1pPr algn="l">
              <a:lnSpc>
                <a:spcPts val="4500"/>
              </a:lnSpc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19403" y="1988840"/>
            <a:ext cx="691276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150920"/>
            <a:ext cx="1632181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4"/>
            <a:ext cx="1131185" cy="2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5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pagina fotografisch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26"/>
          <a:stretch/>
        </p:blipFill>
        <p:spPr>
          <a:xfrm>
            <a:off x="1430" y="1"/>
            <a:ext cx="1861876" cy="6857999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7584843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fotografisch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9561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pagina fotografisch - z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" y="0"/>
            <a:ext cx="12190093" cy="685799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7584843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fotografisch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321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pagina fotografisch -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" y="0"/>
            <a:ext cx="12190091" cy="685799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7584843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fotografisch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8221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pagina fotografisch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" y="1"/>
            <a:ext cx="12190091" cy="6857997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7584843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fotografisch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659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pagina fotografisch -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" y="1"/>
            <a:ext cx="12190089" cy="6857997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7584843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fotografisch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855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pagina fotografisch -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" y="0"/>
            <a:ext cx="12190089" cy="685799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7584843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fotografisch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832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pagina fotografisch -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" y="0"/>
            <a:ext cx="12190088" cy="685799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7584843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fotografisch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6401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oofdstuk dia - z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" y="1"/>
            <a:ext cx="12190092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403" y="548680"/>
            <a:ext cx="8352928" cy="2808312"/>
          </a:xfrm>
        </p:spPr>
        <p:txBody>
          <a:bodyPr anchor="t"/>
          <a:lstStyle>
            <a:lvl1pPr algn="l">
              <a:lnSpc>
                <a:spcPts val="4500"/>
              </a:lnSpc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hoofdstuktitel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6150920"/>
            <a:ext cx="1632179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5"/>
            <a:ext cx="1131185" cy="2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9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oofdstuk dia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" y="0"/>
            <a:ext cx="12190092" cy="68579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403" y="548680"/>
            <a:ext cx="8352928" cy="2808312"/>
          </a:xfrm>
        </p:spPr>
        <p:txBody>
          <a:bodyPr anchor="t"/>
          <a:lstStyle>
            <a:lvl1pPr algn="l">
              <a:lnSpc>
                <a:spcPts val="4500"/>
              </a:lnSpc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hoofdstuktitel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6150920"/>
            <a:ext cx="1632179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5"/>
            <a:ext cx="1131185" cy="2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12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ck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" y="1"/>
            <a:ext cx="12190095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43816" y="490662"/>
            <a:ext cx="3428781" cy="3226370"/>
          </a:xfrm>
        </p:spPr>
        <p:txBody>
          <a:bodyPr anchor="t">
            <a:normAutofit/>
          </a:bodyPr>
          <a:lstStyle>
            <a:lvl1pPr algn="l">
              <a:defRPr sz="2200" b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Volg ons op Twitter @</a:t>
            </a:r>
            <a:r>
              <a:rPr lang="nl-NL" dirty="0" err="1" smtClean="0"/>
              <a:t>provzeeland</a:t>
            </a:r>
            <a:r>
              <a:rPr lang="nl-NL" dirty="0" smtClean="0"/>
              <a:t> of op Facebook!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www.zeeland.nl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6150920"/>
            <a:ext cx="1632179" cy="3744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5"/>
            <a:ext cx="1131185" cy="2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13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 dia grafisch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" y="1606"/>
            <a:ext cx="12190095" cy="68547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403" y="548681"/>
            <a:ext cx="8352928" cy="1398017"/>
          </a:xfrm>
        </p:spPr>
        <p:txBody>
          <a:bodyPr/>
          <a:lstStyle>
            <a:lvl1pPr algn="l">
              <a:lnSpc>
                <a:spcPts val="4500"/>
              </a:lnSpc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19403" y="1988840"/>
            <a:ext cx="691276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150920"/>
            <a:ext cx="1632181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4"/>
            <a:ext cx="1131185" cy="2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2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ckco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" y="1"/>
            <a:ext cx="121900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35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 dia grafisch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" y="1"/>
            <a:ext cx="12190095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403" y="548681"/>
            <a:ext cx="8352928" cy="1398017"/>
          </a:xfrm>
        </p:spPr>
        <p:txBody>
          <a:bodyPr/>
          <a:lstStyle>
            <a:lvl1pPr algn="l">
              <a:lnSpc>
                <a:spcPts val="4500"/>
              </a:lnSpc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19403" y="1988840"/>
            <a:ext cx="691276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150920"/>
            <a:ext cx="1632181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4"/>
            <a:ext cx="1131185" cy="2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48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 dia grafisch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" y="1606"/>
            <a:ext cx="12190095" cy="68547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403" y="548681"/>
            <a:ext cx="8352928" cy="1398017"/>
          </a:xfrm>
        </p:spPr>
        <p:txBody>
          <a:bodyPr/>
          <a:lstStyle>
            <a:lvl1pPr algn="l">
              <a:lnSpc>
                <a:spcPts val="4500"/>
              </a:lnSpc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19403" y="1988840"/>
            <a:ext cx="691276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150920"/>
            <a:ext cx="1632181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4"/>
            <a:ext cx="1131185" cy="2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75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 dia fotografis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5085184"/>
            <a:ext cx="12192000" cy="177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 b="15572"/>
          <a:stretch/>
        </p:blipFill>
        <p:spPr>
          <a:xfrm>
            <a:off x="954" y="1"/>
            <a:ext cx="12191047" cy="49335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" y="836712"/>
            <a:ext cx="12191047" cy="49034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403" y="4077073"/>
            <a:ext cx="8352928" cy="1398017"/>
          </a:xfrm>
        </p:spPr>
        <p:txBody>
          <a:bodyPr/>
          <a:lstStyle>
            <a:lvl1pPr algn="l">
              <a:lnSpc>
                <a:spcPts val="4500"/>
              </a:lnSpc>
              <a:spcBef>
                <a:spcPts val="0"/>
              </a:spcBef>
              <a:defRPr b="1">
                <a:solidFill>
                  <a:srgbClr val="C2004B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19403" y="5517232"/>
            <a:ext cx="691276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4F5F7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150920"/>
            <a:ext cx="1632181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4"/>
            <a:ext cx="1131185" cy="2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7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 dia fotografisc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4"/>
          <a:stretch/>
        </p:blipFill>
        <p:spPr>
          <a:xfrm>
            <a:off x="954" y="-1"/>
            <a:ext cx="12191047" cy="685800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3"/>
          <a:stretch/>
        </p:blipFill>
        <p:spPr>
          <a:xfrm>
            <a:off x="954" y="2780929"/>
            <a:ext cx="12191047" cy="40770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403" y="476673"/>
            <a:ext cx="8352928" cy="139801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lnSpc>
                <a:spcPts val="4500"/>
              </a:lnSpc>
              <a:spcBef>
                <a:spcPts val="0"/>
              </a:spcBef>
              <a:defRPr b="1">
                <a:solidFill>
                  <a:srgbClr val="C2004B"/>
                </a:solidFill>
                <a:effectLst/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19403" y="1916832"/>
            <a:ext cx="6912768" cy="432048"/>
          </a:xfrm>
          <a:effectLst>
            <a:outerShdw blurRad="88900" sx="110000" sy="110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C2004B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150920"/>
            <a:ext cx="1632181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4"/>
            <a:ext cx="1131185" cy="2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30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ntent dia - 1 ko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" y="1"/>
            <a:ext cx="12190095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188640"/>
            <a:ext cx="10972800" cy="864096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0506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150920"/>
            <a:ext cx="1632181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4"/>
            <a:ext cx="1131185" cy="297502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 userDrawn="1"/>
        </p:nvCxnSpPr>
        <p:spPr>
          <a:xfrm>
            <a:off x="623392" y="6021288"/>
            <a:ext cx="10945216" cy="0"/>
          </a:xfrm>
          <a:prstGeom prst="line">
            <a:avLst/>
          </a:prstGeom>
          <a:ln>
            <a:solidFill>
              <a:srgbClr val="C2004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3392" y="6165305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619243" y="6165305"/>
            <a:ext cx="2228619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Endterm </a:t>
            </a:r>
            <a:endParaRPr lang="nl-NL" dirty="0"/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775520" y="6165305"/>
            <a:ext cx="864096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Dia </a:t>
            </a:r>
            <a:fld id="{526D3BCB-98DC-443D-9DE0-273783419F1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5540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ia - geen ko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" y="1"/>
            <a:ext cx="12190095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188640"/>
            <a:ext cx="10972800" cy="864096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150920"/>
            <a:ext cx="1632181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4"/>
            <a:ext cx="1131185" cy="297502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 userDrawn="1"/>
        </p:nvCxnSpPr>
        <p:spPr>
          <a:xfrm>
            <a:off x="623392" y="6021288"/>
            <a:ext cx="10945216" cy="0"/>
          </a:xfrm>
          <a:prstGeom prst="line">
            <a:avLst/>
          </a:prstGeom>
          <a:ln>
            <a:solidFill>
              <a:srgbClr val="C2004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3392" y="6165305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619243" y="6165305"/>
            <a:ext cx="2228619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Endterm </a:t>
            </a:r>
            <a:endParaRPr lang="nl-NL" dirty="0"/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775520" y="6165305"/>
            <a:ext cx="864096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Dia </a:t>
            </a:r>
            <a:fld id="{526D3BCB-98DC-443D-9DE0-273783419F1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9826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ntent dia - 2 ko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" y="1"/>
            <a:ext cx="12190095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188640"/>
            <a:ext cx="10972800" cy="864096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5198368" cy="420506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150920"/>
            <a:ext cx="1632181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4"/>
            <a:ext cx="1131185" cy="297502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 userDrawn="1"/>
        </p:nvCxnSpPr>
        <p:spPr>
          <a:xfrm>
            <a:off x="623392" y="6021288"/>
            <a:ext cx="10945216" cy="0"/>
          </a:xfrm>
          <a:prstGeom prst="line">
            <a:avLst/>
          </a:prstGeom>
          <a:ln>
            <a:solidFill>
              <a:srgbClr val="C2004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3392" y="6165305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619243" y="6165305"/>
            <a:ext cx="2228619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Endterm </a:t>
            </a:r>
            <a:endParaRPr lang="nl-NL" dirty="0"/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775520" y="6165305"/>
            <a:ext cx="864096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Dia </a:t>
            </a:r>
            <a:fld id="{526D3BCB-98DC-443D-9DE0-273783419F1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0"/>
          </p:nvPr>
        </p:nvSpPr>
        <p:spPr>
          <a:xfrm>
            <a:off x="6370240" y="1600201"/>
            <a:ext cx="5198368" cy="420506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45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ussenpagina grafisch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" y="-3774"/>
            <a:ext cx="12190095" cy="6857999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8448939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8351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ussenpagina grafisch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" y="1"/>
            <a:ext cx="12190092" cy="6857999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8256917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9967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 dia fotografis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5085184"/>
            <a:ext cx="12192000" cy="177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 b="15572"/>
          <a:stretch/>
        </p:blipFill>
        <p:spPr>
          <a:xfrm>
            <a:off x="954" y="1"/>
            <a:ext cx="12191047" cy="49335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" y="836712"/>
            <a:ext cx="12191047" cy="49034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403" y="4077073"/>
            <a:ext cx="8352928" cy="1398017"/>
          </a:xfrm>
        </p:spPr>
        <p:txBody>
          <a:bodyPr/>
          <a:lstStyle>
            <a:lvl1pPr algn="l">
              <a:lnSpc>
                <a:spcPts val="4500"/>
              </a:lnSpc>
              <a:spcBef>
                <a:spcPts val="0"/>
              </a:spcBef>
              <a:defRPr b="1">
                <a:solidFill>
                  <a:srgbClr val="C2004B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19403" y="5517232"/>
            <a:ext cx="691276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4F5F7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150920"/>
            <a:ext cx="1632181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4"/>
            <a:ext cx="1131185" cy="2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8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pagina fotografisch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26"/>
          <a:stretch/>
        </p:blipFill>
        <p:spPr>
          <a:xfrm>
            <a:off x="1430" y="1"/>
            <a:ext cx="1861876" cy="6857999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7584843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fotografisch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3577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pagina fotografisch - z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" y="0"/>
            <a:ext cx="12190093" cy="685799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7584843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fotografisch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0611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pagina fotografisch -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" y="0"/>
            <a:ext cx="12190091" cy="685799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7584843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fotografisch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8098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pagina fotografisch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" y="1"/>
            <a:ext cx="12190091" cy="6857997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7584843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fotografisch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599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pagina fotografisch -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" y="1"/>
            <a:ext cx="12190089" cy="6857997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7584843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fotografisch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7684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pagina fotografisch -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" y="0"/>
            <a:ext cx="12190089" cy="685799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7584843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fotografisch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5713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pagina fotografisch -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" y="0"/>
            <a:ext cx="12190088" cy="685799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7584843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fotografisch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126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oofdstuk dia - z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" y="1"/>
            <a:ext cx="12190092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403" y="548680"/>
            <a:ext cx="8352928" cy="2808312"/>
          </a:xfrm>
        </p:spPr>
        <p:txBody>
          <a:bodyPr anchor="t"/>
          <a:lstStyle>
            <a:lvl1pPr algn="l">
              <a:lnSpc>
                <a:spcPts val="4500"/>
              </a:lnSpc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hoofdstuktitel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6150920"/>
            <a:ext cx="1632179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5"/>
            <a:ext cx="1131185" cy="2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99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oofdstuk dia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" y="0"/>
            <a:ext cx="12190092" cy="68579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403" y="548680"/>
            <a:ext cx="8352928" cy="2808312"/>
          </a:xfrm>
        </p:spPr>
        <p:txBody>
          <a:bodyPr anchor="t"/>
          <a:lstStyle>
            <a:lvl1pPr algn="l">
              <a:lnSpc>
                <a:spcPts val="4500"/>
              </a:lnSpc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hoofdstuktitel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6150920"/>
            <a:ext cx="1632179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5"/>
            <a:ext cx="1131185" cy="2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12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ck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" y="1"/>
            <a:ext cx="12190095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43816" y="490662"/>
            <a:ext cx="3428781" cy="3226370"/>
          </a:xfrm>
        </p:spPr>
        <p:txBody>
          <a:bodyPr anchor="t">
            <a:normAutofit/>
          </a:bodyPr>
          <a:lstStyle>
            <a:lvl1pPr algn="l">
              <a:defRPr sz="2200" b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Volg ons op Twitter @</a:t>
            </a:r>
            <a:r>
              <a:rPr lang="nl-NL" dirty="0" err="1" smtClean="0"/>
              <a:t>provzeeland</a:t>
            </a:r>
            <a:r>
              <a:rPr lang="nl-NL" dirty="0" smtClean="0"/>
              <a:t> of op Facebook!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www.zeeland.nl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6150920"/>
            <a:ext cx="1632179" cy="3744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5"/>
            <a:ext cx="1131185" cy="2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 dia fotografisc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4"/>
          <a:stretch/>
        </p:blipFill>
        <p:spPr>
          <a:xfrm>
            <a:off x="954" y="-1"/>
            <a:ext cx="12191047" cy="685800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3"/>
          <a:stretch/>
        </p:blipFill>
        <p:spPr>
          <a:xfrm>
            <a:off x="954" y="2780929"/>
            <a:ext cx="12191047" cy="40770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403" y="476673"/>
            <a:ext cx="8352928" cy="139801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lnSpc>
                <a:spcPts val="4500"/>
              </a:lnSpc>
              <a:spcBef>
                <a:spcPts val="0"/>
              </a:spcBef>
              <a:defRPr b="1">
                <a:solidFill>
                  <a:srgbClr val="C2004B"/>
                </a:solidFill>
                <a:effectLst/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19403" y="1916832"/>
            <a:ext cx="6912768" cy="432048"/>
          </a:xfrm>
          <a:effectLst>
            <a:outerShdw blurRad="88900" sx="110000" sy="110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C2004B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150920"/>
            <a:ext cx="1632181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4"/>
            <a:ext cx="1131185" cy="2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ckco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" y="1"/>
            <a:ext cx="121900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7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ntent dia - 1 ko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" y="1"/>
            <a:ext cx="12190095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188640"/>
            <a:ext cx="10972800" cy="864096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0506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150920"/>
            <a:ext cx="1632181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4"/>
            <a:ext cx="1131185" cy="297502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 userDrawn="1"/>
        </p:nvCxnSpPr>
        <p:spPr>
          <a:xfrm>
            <a:off x="623392" y="6021288"/>
            <a:ext cx="10945216" cy="0"/>
          </a:xfrm>
          <a:prstGeom prst="line">
            <a:avLst/>
          </a:prstGeom>
          <a:ln>
            <a:solidFill>
              <a:srgbClr val="C2004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3392" y="6165305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078981B-1421-4A4E-9152-B8E73C191628}" type="datetime1">
              <a:rPr lang="nl-NL" smtClean="0"/>
              <a:t>7-11-2018</a:t>
            </a:fld>
            <a:endParaRPr lang="nl-NL" dirty="0"/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619243" y="6165305"/>
            <a:ext cx="2228619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775520" y="6165305"/>
            <a:ext cx="864096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Dia </a:t>
            </a:r>
            <a:fld id="{526D3BCB-98DC-443D-9DE0-273783419F1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20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ia - geen ko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" y="1"/>
            <a:ext cx="12190095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188640"/>
            <a:ext cx="10972800" cy="864096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150920"/>
            <a:ext cx="1632181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4"/>
            <a:ext cx="1131185" cy="297502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 userDrawn="1"/>
        </p:nvCxnSpPr>
        <p:spPr>
          <a:xfrm>
            <a:off x="623392" y="6021288"/>
            <a:ext cx="10945216" cy="0"/>
          </a:xfrm>
          <a:prstGeom prst="line">
            <a:avLst/>
          </a:prstGeom>
          <a:ln>
            <a:solidFill>
              <a:srgbClr val="C2004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3392" y="6165305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ED184C-ED70-4784-B5DF-A5472B0303FF}" type="datetime1">
              <a:rPr lang="nl-NL" smtClean="0"/>
              <a:t>7-11-2018</a:t>
            </a:fld>
            <a:endParaRPr lang="nl-NL" dirty="0"/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619243" y="6165305"/>
            <a:ext cx="2228619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775520" y="6165305"/>
            <a:ext cx="864096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Dia </a:t>
            </a:r>
            <a:fld id="{526D3BCB-98DC-443D-9DE0-273783419F1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5725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ntent dia - 2 ko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" y="1"/>
            <a:ext cx="12190095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188640"/>
            <a:ext cx="10972800" cy="864096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5198368" cy="420506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150920"/>
            <a:ext cx="1632181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165304"/>
            <a:ext cx="1131185" cy="297502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 userDrawn="1"/>
        </p:nvCxnSpPr>
        <p:spPr>
          <a:xfrm>
            <a:off x="623392" y="6021288"/>
            <a:ext cx="10945216" cy="0"/>
          </a:xfrm>
          <a:prstGeom prst="line">
            <a:avLst/>
          </a:prstGeom>
          <a:ln>
            <a:solidFill>
              <a:srgbClr val="C2004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3392" y="6165305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F82937-4AB6-49FF-A3D9-B63BA241A5A1}" type="datetime1">
              <a:rPr lang="nl-NL" smtClean="0"/>
              <a:t>7-11-2018</a:t>
            </a:fld>
            <a:endParaRPr lang="nl-NL" dirty="0"/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619243" y="6165305"/>
            <a:ext cx="2228619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775520" y="6165305"/>
            <a:ext cx="864096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Dia </a:t>
            </a:r>
            <a:fld id="{526D3BCB-98DC-443D-9DE0-273783419F1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0"/>
          </p:nvPr>
        </p:nvSpPr>
        <p:spPr>
          <a:xfrm>
            <a:off x="6370240" y="1600201"/>
            <a:ext cx="5198368" cy="420506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6049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ussenpagina grafisch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" y="-3774"/>
            <a:ext cx="12190095" cy="6857999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8448939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2533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ussenpagina grafisch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" y="1"/>
            <a:ext cx="12190092" cy="6857999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351584" y="476672"/>
            <a:ext cx="8256917" cy="410445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tussenpagina grafisch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820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3392" y="6165305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E4D90A8-F8CD-46B0-BD6F-5428F9E12A41}" type="datetime1">
              <a:rPr lang="nl-NL" smtClean="0"/>
              <a:t>7-11-2018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447595" y="6165305"/>
            <a:ext cx="4532875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679509" y="6165305"/>
            <a:ext cx="864096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Dia </a:t>
            </a:r>
            <a:fld id="{526D3BCB-98DC-443D-9DE0-273783419F1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480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3392" y="6165305"/>
            <a:ext cx="1152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447595" y="6165305"/>
            <a:ext cx="4532875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Endterm </a:t>
            </a:r>
            <a:endParaRPr lang="nl-NL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679509" y="6165305"/>
            <a:ext cx="864096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Dia </a:t>
            </a:r>
            <a:fld id="{526D3BCB-98DC-443D-9DE0-273783419F1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02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63552" y="4077073"/>
            <a:ext cx="8280920" cy="1398017"/>
          </a:xfrm>
        </p:spPr>
        <p:txBody>
          <a:bodyPr>
            <a:normAutofit/>
          </a:bodyPr>
          <a:lstStyle/>
          <a:p>
            <a:r>
              <a:rPr lang="nl-NL" dirty="0" smtClean="0"/>
              <a:t>Ledenbijeenkomst VNO-NCW</a:t>
            </a:r>
            <a:br>
              <a:rPr lang="nl-NL" dirty="0" smtClean="0"/>
            </a:br>
            <a:r>
              <a:rPr lang="nl-NL" sz="2700" dirty="0" smtClean="0"/>
              <a:t>Bereikbaar Zeeland</a:t>
            </a:r>
            <a:endParaRPr lang="nl-NL" sz="27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8 november 2018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244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Wordt vervolgd, de VEZA boog. Besluit in 2019.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AF82937-4AB6-49FF-A3D9-B63BA241A5A1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10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" y="1457907"/>
            <a:ext cx="5137136" cy="406625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664" y="1457907"/>
            <a:ext cx="5755736" cy="31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0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Nieuwe ambities	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604664"/>
          </a:xfrm>
        </p:spPr>
        <p:txBody>
          <a:bodyPr>
            <a:normAutofit fontScale="62500" lnSpcReduction="20000"/>
          </a:bodyPr>
          <a:lstStyle/>
          <a:p>
            <a:r>
              <a:rPr lang="nl-NL" sz="3100" dirty="0"/>
              <a:t>Vraag: Als je de Zeeuwse wegen </a:t>
            </a:r>
            <a:r>
              <a:rPr lang="nl-NL" sz="3100" dirty="0" err="1"/>
              <a:t>rankschikt</a:t>
            </a:r>
            <a:r>
              <a:rPr lang="nl-NL" sz="3100" dirty="0"/>
              <a:t> op drukte, welke wegen staan dan in de top 3 ?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5C8CCBB-1BB7-4A03-9DF7-77C11DF46016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11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135561" y="2316936"/>
            <a:ext cx="4968552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nl-NL" dirty="0">
                <a:solidFill>
                  <a:prstClr val="black"/>
                </a:solidFill>
                <a:latin typeface="Calibri"/>
              </a:rPr>
              <a:t>A58 (48.350 </a:t>
            </a:r>
            <a:r>
              <a:rPr lang="nl-NL" dirty="0" err="1">
                <a:solidFill>
                  <a:prstClr val="black"/>
                </a:solidFill>
                <a:latin typeface="Calibri"/>
              </a:rPr>
              <a:t>mvt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/</a:t>
            </a:r>
            <a:r>
              <a:rPr lang="nl-NL" dirty="0" err="1">
                <a:solidFill>
                  <a:prstClr val="black"/>
                </a:solidFill>
                <a:latin typeface="Calibri"/>
              </a:rPr>
              <a:t>etm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 </a:t>
            </a:r>
            <a:r>
              <a:rPr lang="nl-NL" dirty="0" err="1">
                <a:solidFill>
                  <a:prstClr val="black"/>
                </a:solidFill>
                <a:latin typeface="Calibri"/>
              </a:rPr>
              <a:t>Vlaketunnel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342900" indent="-342900">
              <a:buFontTx/>
              <a:buAutoNum type="arabicPeriod"/>
            </a:pPr>
            <a:endParaRPr lang="nl-NL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Tx/>
              <a:buAutoNum type="arabicPeriod"/>
            </a:pPr>
            <a:r>
              <a:rPr lang="nl-NL" dirty="0">
                <a:solidFill>
                  <a:prstClr val="black"/>
                </a:solidFill>
                <a:latin typeface="Calibri"/>
              </a:rPr>
              <a:t>A256 – N256 Midden Zeeland route (28.917 </a:t>
            </a:r>
            <a:r>
              <a:rPr lang="nl-NL" dirty="0" err="1">
                <a:solidFill>
                  <a:prstClr val="black"/>
                </a:solidFill>
                <a:latin typeface="Calibri"/>
              </a:rPr>
              <a:t>mvt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/</a:t>
            </a:r>
            <a:r>
              <a:rPr lang="nl-NL" dirty="0" err="1">
                <a:solidFill>
                  <a:prstClr val="black"/>
                </a:solidFill>
                <a:latin typeface="Calibri"/>
              </a:rPr>
              <a:t>etm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 Goes)</a:t>
            </a:r>
          </a:p>
          <a:p>
            <a:pPr marL="342900" indent="-342900">
              <a:buFontTx/>
              <a:buAutoNum type="arabicPeriod"/>
            </a:pPr>
            <a:endParaRPr lang="nl-NL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Tx/>
              <a:buAutoNum type="arabicPeriod"/>
            </a:pPr>
            <a:r>
              <a:rPr lang="nl-NL" dirty="0">
                <a:solidFill>
                  <a:prstClr val="black"/>
                </a:solidFill>
                <a:latin typeface="Calibri"/>
              </a:rPr>
              <a:t>N57 (21.251 </a:t>
            </a:r>
            <a:r>
              <a:rPr lang="nl-NL" dirty="0" err="1">
                <a:solidFill>
                  <a:prstClr val="black"/>
                </a:solidFill>
                <a:latin typeface="Calibri"/>
              </a:rPr>
              <a:t>mvt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/</a:t>
            </a:r>
            <a:r>
              <a:rPr lang="nl-NL" dirty="0" err="1">
                <a:solidFill>
                  <a:prstClr val="black"/>
                </a:solidFill>
                <a:latin typeface="Calibri"/>
              </a:rPr>
              <a:t>etm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 Middelburg)</a:t>
            </a:r>
          </a:p>
          <a:p>
            <a:pPr marL="342900" indent="-342900">
              <a:buFontTx/>
              <a:buAutoNum type="arabicPeriod"/>
            </a:pPr>
            <a:endParaRPr lang="nl-NL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Tx/>
              <a:buAutoNum type="arabicPeriod"/>
            </a:pPr>
            <a:r>
              <a:rPr lang="nl-NL" dirty="0">
                <a:solidFill>
                  <a:prstClr val="black"/>
                </a:solidFill>
                <a:latin typeface="Calibri"/>
              </a:rPr>
              <a:t>Westerscheldetunnel (19.818 </a:t>
            </a:r>
            <a:r>
              <a:rPr lang="nl-NL" dirty="0" err="1">
                <a:solidFill>
                  <a:prstClr val="black"/>
                </a:solidFill>
                <a:latin typeface="Calibri"/>
              </a:rPr>
              <a:t>mvt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/</a:t>
            </a:r>
            <a:r>
              <a:rPr lang="nl-NL" dirty="0" err="1">
                <a:solidFill>
                  <a:prstClr val="black"/>
                </a:solidFill>
                <a:latin typeface="Calibri"/>
              </a:rPr>
              <a:t>etm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342900" indent="-342900">
              <a:buFontTx/>
              <a:buAutoNum type="arabicPeriod"/>
            </a:pPr>
            <a:endParaRPr lang="nl-NL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Tx/>
              <a:buAutoNum type="arabicPeriod"/>
            </a:pPr>
            <a:r>
              <a:rPr lang="nl-NL" dirty="0" err="1">
                <a:solidFill>
                  <a:prstClr val="black"/>
                </a:solidFill>
                <a:latin typeface="Calibri"/>
              </a:rPr>
              <a:t>Tractaatweg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 (17.231 </a:t>
            </a:r>
            <a:r>
              <a:rPr lang="nl-NL" dirty="0" err="1">
                <a:solidFill>
                  <a:prstClr val="black"/>
                </a:solidFill>
                <a:latin typeface="Calibri"/>
              </a:rPr>
              <a:t>nvt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/</a:t>
            </a:r>
            <a:r>
              <a:rPr lang="nl-NL" dirty="0" err="1">
                <a:solidFill>
                  <a:prstClr val="black"/>
                </a:solidFill>
                <a:latin typeface="Calibri"/>
              </a:rPr>
              <a:t>etm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342900" indent="-342900">
              <a:buFontTx/>
              <a:buAutoNum type="arabicPeriod"/>
            </a:pPr>
            <a:endParaRPr lang="nl-NL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Tx/>
              <a:buAutoNum type="arabicPeriod"/>
            </a:pPr>
            <a:r>
              <a:rPr lang="nl-NL" dirty="0" err="1">
                <a:solidFill>
                  <a:prstClr val="black"/>
                </a:solidFill>
                <a:latin typeface="Calibri"/>
              </a:rPr>
              <a:t>Sloeweg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 (17.049 </a:t>
            </a:r>
            <a:r>
              <a:rPr lang="nl-NL" dirty="0" err="1">
                <a:solidFill>
                  <a:prstClr val="black"/>
                </a:solidFill>
                <a:latin typeface="Calibri"/>
              </a:rPr>
              <a:t>mvt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/</a:t>
            </a:r>
            <a:r>
              <a:rPr lang="nl-NL" dirty="0" err="1">
                <a:solidFill>
                  <a:prstClr val="black"/>
                </a:solidFill>
                <a:latin typeface="Calibri"/>
              </a:rPr>
              <a:t>etm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112" y="2322170"/>
            <a:ext cx="3552368" cy="34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5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3392" y="188640"/>
            <a:ext cx="9804573" cy="864096"/>
          </a:xfrm>
        </p:spPr>
        <p:txBody>
          <a:bodyPr>
            <a:normAutofit/>
          </a:bodyPr>
          <a:lstStyle/>
          <a:p>
            <a:r>
              <a:rPr lang="nl-NL" dirty="0" smtClean="0"/>
              <a:t>Prioritaire ambities: Midden Zeeland Route 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6A4447-9304-4C65-8C47-83768643549D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12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11" name="Tijdelijke aanduiding voor inhoud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6372" y="1238496"/>
            <a:ext cx="6109550" cy="174494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2005780" y="1238496"/>
            <a:ext cx="326059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dirty="0" smtClean="0"/>
              <a:t>Parallelvoorzieningen verbeteren 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1" y="3103600"/>
            <a:ext cx="5177882" cy="1565932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5191432" y="3103752"/>
            <a:ext cx="40623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nl-NL" dirty="0" smtClean="0"/>
              <a:t>Toepassing slimme </a:t>
            </a:r>
            <a:r>
              <a:rPr lang="nl-NL" dirty="0" err="1" smtClean="0"/>
              <a:t>VRI’s</a:t>
            </a:r>
            <a:r>
              <a:rPr lang="nl-NL" dirty="0" smtClean="0"/>
              <a:t> (verkeerslichten)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372" y="3720423"/>
            <a:ext cx="6109550" cy="1517569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5266371" y="5237992"/>
            <a:ext cx="6109551" cy="1646555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3483339" y="5379348"/>
            <a:ext cx="2701151" cy="6379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nl-NL" dirty="0" smtClean="0"/>
          </a:p>
        </p:txBody>
      </p:sp>
      <p:sp>
        <p:nvSpPr>
          <p:cNvPr id="18" name="Tekstvak 17"/>
          <p:cNvSpPr txBox="1"/>
          <p:nvPr/>
        </p:nvSpPr>
        <p:spPr>
          <a:xfrm>
            <a:off x="2005781" y="5476568"/>
            <a:ext cx="326059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dirty="0" smtClean="0"/>
              <a:t>Aanpassen kruisingen Goes en </a:t>
            </a:r>
          </a:p>
          <a:p>
            <a:r>
              <a:rPr lang="nl-NL" dirty="0" smtClean="0"/>
              <a:t>Wilhelminadorp</a:t>
            </a:r>
          </a:p>
        </p:txBody>
      </p:sp>
    </p:spTree>
    <p:extLst>
      <p:ext uri="{BB962C8B-B14F-4D97-AF65-F5344CB8AC3E}">
        <p14:creationId xmlns:p14="http://schemas.microsoft.com/office/powerpoint/2010/main" val="169446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3392" y="188640"/>
            <a:ext cx="9804573" cy="864096"/>
          </a:xfrm>
        </p:spPr>
        <p:txBody>
          <a:bodyPr>
            <a:normAutofit/>
          </a:bodyPr>
          <a:lstStyle/>
          <a:p>
            <a:r>
              <a:rPr lang="nl-NL" dirty="0" smtClean="0"/>
              <a:t>Prioritaire ambities: Zanddijk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6A4447-9304-4C65-8C47-83768643549D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13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3483339" y="5379348"/>
            <a:ext cx="2701151" cy="6379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869" y="1528386"/>
            <a:ext cx="5059827" cy="243302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88" y="1528386"/>
            <a:ext cx="5787902" cy="416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3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3392" y="188640"/>
            <a:ext cx="9804573" cy="864096"/>
          </a:xfrm>
        </p:spPr>
        <p:txBody>
          <a:bodyPr>
            <a:normAutofit/>
          </a:bodyPr>
          <a:lstStyle/>
          <a:p>
            <a:r>
              <a:rPr lang="nl-NL" dirty="0" smtClean="0"/>
              <a:t>Prioritaire ambities: Terneuzen - Terhole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6A4447-9304-4C65-8C47-83768643549D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14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3483339" y="5379348"/>
            <a:ext cx="2701151" cy="6379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7" y="1273891"/>
            <a:ext cx="6610350" cy="474345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7384026" y="1592826"/>
            <a:ext cx="4000519" cy="92333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nl-NL" dirty="0" smtClean="0"/>
              <a:t>Aanleg rotonde Othene</a:t>
            </a:r>
          </a:p>
          <a:p>
            <a:endParaRPr lang="nl-NL" dirty="0"/>
          </a:p>
          <a:p>
            <a:r>
              <a:rPr lang="nl-NL" dirty="0" smtClean="0"/>
              <a:t>Plan Rapenburg Tol – Terhole begin 2019</a:t>
            </a:r>
          </a:p>
        </p:txBody>
      </p:sp>
    </p:spTree>
    <p:extLst>
      <p:ext uri="{BB962C8B-B14F-4D97-AF65-F5344CB8AC3E}">
        <p14:creationId xmlns:p14="http://schemas.microsoft.com/office/powerpoint/2010/main" val="162674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3392" y="188640"/>
            <a:ext cx="9804573" cy="864096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Prioritaire ambities: goed ontsluiting havengebied en grens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6A4447-9304-4C65-8C47-83768643549D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15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3483339" y="5379348"/>
            <a:ext cx="2701151" cy="6379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60" y="1332962"/>
            <a:ext cx="6309357" cy="414360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26" y="1332962"/>
            <a:ext cx="4850074" cy="266554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26" y="4046574"/>
            <a:ext cx="4850074" cy="26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3392" y="188640"/>
            <a:ext cx="9804573" cy="864096"/>
          </a:xfrm>
        </p:spPr>
        <p:txBody>
          <a:bodyPr>
            <a:normAutofit/>
          </a:bodyPr>
          <a:lstStyle/>
          <a:p>
            <a:r>
              <a:rPr lang="nl-NL" dirty="0" smtClean="0"/>
              <a:t>Verkeers- en incidentmanagement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6A4447-9304-4C65-8C47-83768643549D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16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3483339" y="5379348"/>
            <a:ext cx="2701151" cy="6379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7" y="1415999"/>
            <a:ext cx="7334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2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3392" y="188640"/>
            <a:ext cx="9804573" cy="864096"/>
          </a:xfrm>
        </p:spPr>
        <p:txBody>
          <a:bodyPr>
            <a:normAutofit/>
          </a:bodyPr>
          <a:lstStyle/>
          <a:p>
            <a:r>
              <a:rPr lang="nl-NL" dirty="0" smtClean="0"/>
              <a:t>Binnenvaart en logistiek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6A4447-9304-4C65-8C47-83768643549D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17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3483339" y="5379348"/>
            <a:ext cx="2701151" cy="6379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nl-NL" dirty="0" smtClean="0"/>
          </a:p>
        </p:txBody>
      </p:sp>
      <p:sp>
        <p:nvSpPr>
          <p:cNvPr id="2" name="Tekstvak 1"/>
          <p:cNvSpPr txBox="1"/>
          <p:nvPr/>
        </p:nvSpPr>
        <p:spPr>
          <a:xfrm>
            <a:off x="1022555" y="1700981"/>
            <a:ext cx="1356205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nl-NL" dirty="0" smtClean="0"/>
              <a:t>Central Gate</a:t>
            </a:r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9" y="2218277"/>
            <a:ext cx="5937853" cy="33400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857" y="2218277"/>
            <a:ext cx="5036273" cy="335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3392" y="188640"/>
            <a:ext cx="9804573" cy="864096"/>
          </a:xfrm>
        </p:spPr>
        <p:txBody>
          <a:bodyPr>
            <a:normAutofit/>
          </a:bodyPr>
          <a:lstStyle/>
          <a:p>
            <a:r>
              <a:rPr lang="nl-NL" dirty="0" smtClean="0"/>
              <a:t>Duurzame mobiliteit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6A4447-9304-4C65-8C47-83768643549D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3483339" y="5379348"/>
            <a:ext cx="2701151" cy="6379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nl-NL" dirty="0" smtClean="0"/>
          </a:p>
        </p:txBody>
      </p:sp>
      <p:sp>
        <p:nvSpPr>
          <p:cNvPr id="2" name="Tekstvak 1"/>
          <p:cNvSpPr txBox="1"/>
          <p:nvPr/>
        </p:nvSpPr>
        <p:spPr>
          <a:xfrm>
            <a:off x="425450" y="1598632"/>
            <a:ext cx="589890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dirty="0" smtClean="0"/>
              <a:t>Korte termijn: verbeteren laadinfrastructuur</a:t>
            </a:r>
          </a:p>
        </p:txBody>
      </p:sp>
      <p:sp>
        <p:nvSpPr>
          <p:cNvPr id="3" name="AutoShape 2" descr="Afbeeldingsresultaat voor laadinfrastructuur zeeland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AutoShape 4" descr="Afbeeldingsresultaat voor laadinfrastructuur zeeland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49" y="2177844"/>
            <a:ext cx="5119329" cy="3839497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6921910" y="1598633"/>
            <a:ext cx="4109884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dirty="0" smtClean="0"/>
              <a:t>Iets langere termijn: fieldlabs met bedrijfsleven</a:t>
            </a: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3"/>
          <a:srcRect t="6910" b="8735"/>
          <a:stretch/>
        </p:blipFill>
        <p:spPr>
          <a:xfrm>
            <a:off x="5947841" y="2695000"/>
            <a:ext cx="5900031" cy="33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2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knelpunten van VNO-NCW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AF82937-4AB6-49FF-A3D9-B63BA241A5A1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19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90" y="1327354"/>
            <a:ext cx="6694564" cy="541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Belang van een bereikbare Provincie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AF82937-4AB6-49FF-A3D9-B63BA241A5A1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2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8233" y="1272303"/>
            <a:ext cx="4128296" cy="309622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125" y="1272303"/>
            <a:ext cx="4083397" cy="256456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/>
          <a:srcRect r="10061"/>
          <a:stretch/>
        </p:blipFill>
        <p:spPr>
          <a:xfrm>
            <a:off x="7592311" y="3921007"/>
            <a:ext cx="3854833" cy="216016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3" y="4378248"/>
            <a:ext cx="7343444" cy="17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7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Andere en nieuwe gezamenlijke ambities voor Zeeland?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AF82937-4AB6-49FF-A3D9-B63BA241A5A1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20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l="4123" r="4509" b="6989"/>
          <a:stretch/>
        </p:blipFill>
        <p:spPr>
          <a:xfrm>
            <a:off x="2187903" y="1435476"/>
            <a:ext cx="7728155" cy="43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3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financiële context van de Provincie 2014-2018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99081" y="3453446"/>
            <a:ext cx="6142356" cy="31833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309" y="1252938"/>
            <a:ext cx="6541217" cy="211442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93" y="1365378"/>
            <a:ext cx="5439616" cy="283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</a:t>
            </a:r>
            <a:r>
              <a:rPr lang="nl-NL" dirty="0" smtClean="0"/>
              <a:t>mbitie GS in 2014 (1)</a:t>
            </a:r>
            <a:endParaRPr lang="nl-NL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4807" y="1236406"/>
            <a:ext cx="2861348" cy="453206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22" y="1303752"/>
            <a:ext cx="4005304" cy="277023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8" y="1310758"/>
            <a:ext cx="3618272" cy="276323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/>
          <a:srcRect r="7140"/>
          <a:stretch/>
        </p:blipFill>
        <p:spPr>
          <a:xfrm>
            <a:off x="3616222" y="4187982"/>
            <a:ext cx="4731365" cy="153426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62" y="4141754"/>
            <a:ext cx="2812468" cy="158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Ambitie in GS in 2014 (2)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AF82937-4AB6-49FF-A3D9-B63BA241A5A1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5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0" y="1376516"/>
            <a:ext cx="5142271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dirty="0" smtClean="0"/>
              <a:t>1. Inzet op snelle goederen treinverbinding Randstad-Vlaanderen (zie afbeelding)</a:t>
            </a:r>
          </a:p>
          <a:p>
            <a:r>
              <a:rPr lang="nl-NL" dirty="0" smtClean="0"/>
              <a:t>2. Verbeteren toegankelijkheid zeehavens</a:t>
            </a:r>
          </a:p>
          <a:p>
            <a:r>
              <a:rPr lang="nl-NL" dirty="0" smtClean="0"/>
              <a:t>3. Onderzoeken interlokale treinverbinding personenvervoer</a:t>
            </a:r>
          </a:p>
          <a:p>
            <a:r>
              <a:rPr lang="nl-NL" dirty="0" smtClean="0"/>
              <a:t>4. Evaluatie verkeersmanagement bij calamiteiten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744" y="1452488"/>
            <a:ext cx="6735804" cy="44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5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Gerealiseerd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AF82937-4AB6-49FF-A3D9-B63BA241A5A1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6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8" y="1321086"/>
            <a:ext cx="3956819" cy="2965729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185977" y="1321086"/>
            <a:ext cx="174301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dirty="0" err="1" smtClean="0"/>
              <a:t>Sloeweg</a:t>
            </a:r>
            <a:r>
              <a:rPr lang="nl-NL" dirty="0" smtClean="0"/>
              <a:t> 1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4"/>
          <a:stretch/>
        </p:blipFill>
        <p:spPr>
          <a:xfrm>
            <a:off x="229157" y="4286815"/>
            <a:ext cx="3956820" cy="247777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5"/>
          <a:srcRect t="15153"/>
          <a:stretch/>
        </p:blipFill>
        <p:spPr>
          <a:xfrm>
            <a:off x="6108539" y="1321086"/>
            <a:ext cx="5338916" cy="337788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6"/>
          <a:srcRect b="22662"/>
          <a:stretch/>
        </p:blipFill>
        <p:spPr>
          <a:xfrm>
            <a:off x="6182280" y="4083363"/>
            <a:ext cx="5265175" cy="2730392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4185977" y="4562168"/>
            <a:ext cx="150356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dirty="0" err="1" smtClean="0"/>
              <a:t>Tractaatweg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74436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 2019 te realiseren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AF82937-4AB6-49FF-A3D9-B63BA241A5A1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7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574857"/>
            <a:ext cx="4993900" cy="37454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565" y="1574857"/>
            <a:ext cx="4994727" cy="374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4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Deels gerealiseerd met verdere ambitie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AF82937-4AB6-49FF-A3D9-B63BA241A5A1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8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9" y="1282717"/>
            <a:ext cx="11759380" cy="2204884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04801" y="3591088"/>
            <a:ext cx="175533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dirty="0" smtClean="0"/>
              <a:t>Energy Highway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3"/>
          <a:stretch/>
        </p:blipFill>
        <p:spPr>
          <a:xfrm>
            <a:off x="178208" y="3960420"/>
            <a:ext cx="11773629" cy="257001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259082" y="6484711"/>
            <a:ext cx="4686544" cy="37328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dirty="0" smtClean="0"/>
              <a:t>Midden-Zeelandroute. Quick </a:t>
            </a:r>
            <a:r>
              <a:rPr lang="nl-NL" dirty="0" err="1" smtClean="0"/>
              <a:t>wins</a:t>
            </a:r>
            <a:r>
              <a:rPr lang="nl-NL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659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Wordt vervolgd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AF82937-4AB6-49FF-A3D9-B63BA241A5A1}" type="datetime1">
              <a:rPr lang="nl-NL">
                <a:solidFill>
                  <a:prstClr val="black"/>
                </a:solidFill>
              </a:rPr>
              <a:pPr/>
              <a:t>7-11-2018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>
                <a:solidFill>
                  <a:prstClr val="black"/>
                </a:solidFill>
              </a:rPr>
              <a:t>Dia </a:t>
            </a:r>
            <a:fld id="{526D3BCB-98DC-443D-9DE0-273783419F13}" type="slidenum">
              <a:rPr lang="nl-NL">
                <a:solidFill>
                  <a:prstClr val="black"/>
                </a:solidFill>
              </a:rPr>
              <a:pPr/>
              <a:t>9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74460"/>
            <a:ext cx="6391275" cy="37433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788" y="1303416"/>
            <a:ext cx="3660799" cy="551436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456" y="1315748"/>
            <a:ext cx="4238905" cy="14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vincie (Land in Zee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Zeeland.potx" id="{BE7BC9F6-4435-4F9F-857D-0BB08AA0DE17}" vid="{95D0A8AB-0EC8-4F89-8662-2338B07C9F56}"/>
    </a:ext>
  </a:extLst>
</a:theme>
</file>

<file path=ppt/theme/theme2.xml><?xml version="1.0" encoding="utf-8"?>
<a:theme xmlns:a="http://schemas.openxmlformats.org/drawingml/2006/main" name="1_Provincie (Land in Zee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Zeeland.potx" id="{BE7BC9F6-4435-4F9F-857D-0BB08AA0DE17}" vid="{95D0A8AB-0EC8-4F89-8662-2338B07C9F56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293</Words>
  <Application>Microsoft Office PowerPoint</Application>
  <PresentationFormat>Breedbeeld</PresentationFormat>
  <Paragraphs>93</Paragraphs>
  <Slides>20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20</vt:i4>
      </vt:variant>
    </vt:vector>
  </HeadingPairs>
  <TitlesOfParts>
    <vt:vector size="24" baseType="lpstr">
      <vt:lpstr>Arial</vt:lpstr>
      <vt:lpstr>Calibri</vt:lpstr>
      <vt:lpstr>Provincie (Land in Zee)</vt:lpstr>
      <vt:lpstr>1_Provincie (Land in Zee)</vt:lpstr>
      <vt:lpstr>Ledenbijeenkomst VNO-NCW Bereikbaar Zeeland</vt:lpstr>
      <vt:lpstr>Belang van een bereikbare Provincie</vt:lpstr>
      <vt:lpstr>De financiële context van de Provincie 2014-2018</vt:lpstr>
      <vt:lpstr>Ambitie GS in 2014 (1)</vt:lpstr>
      <vt:lpstr>Ambitie in GS in 2014 (2)</vt:lpstr>
      <vt:lpstr>Gerealiseerd</vt:lpstr>
      <vt:lpstr>In 2019 te realiseren</vt:lpstr>
      <vt:lpstr>Deels gerealiseerd met verdere ambitie</vt:lpstr>
      <vt:lpstr>Wordt vervolgd</vt:lpstr>
      <vt:lpstr>Wordt vervolgd, de VEZA boog. Besluit in 2019.</vt:lpstr>
      <vt:lpstr>Nieuwe ambities </vt:lpstr>
      <vt:lpstr>Prioritaire ambities: Midden Zeeland Route </vt:lpstr>
      <vt:lpstr>Prioritaire ambities: Zanddijk</vt:lpstr>
      <vt:lpstr>Prioritaire ambities: Terneuzen - Terhole</vt:lpstr>
      <vt:lpstr>Prioritaire ambities: goed ontsluiting havengebied en grens</vt:lpstr>
      <vt:lpstr>Verkeers- en incidentmanagement</vt:lpstr>
      <vt:lpstr>Binnenvaart en logistiek</vt:lpstr>
      <vt:lpstr>Duurzame mobiliteit</vt:lpstr>
      <vt:lpstr>De knelpunten van VNO-NCW</vt:lpstr>
      <vt:lpstr>Andere en nieuwe gezamenlijke ambities voor Zeeland?</vt:lpstr>
    </vt:vector>
  </TitlesOfParts>
  <Company>Provincie Zeeland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Ledenbijeenkomst VNO-NCW Bereikbaar Zeeland</dc:title>
  <dc:creator>Bovenkamp vd J.S. (Martin)</dc:creator>
  <cp:lastModifiedBy>Bovenkamp vd J.S. (Martin)</cp:lastModifiedBy>
  <cp:revision>25</cp:revision>
  <dcterms:created xsi:type="dcterms:W3CDTF">2018-11-06T08:54:22Z</dcterms:created>
  <dcterms:modified xsi:type="dcterms:W3CDTF">2018-11-07T10:16:32Z</dcterms:modified>
</cp:coreProperties>
</file>